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notesMasterIdLst>
    <p:notesMasterId r:id="rId58"/>
  </p:notesMasterIdLst>
  <p:sldIdLst>
    <p:sldId id="600" r:id="rId6"/>
    <p:sldId id="601" r:id="rId7"/>
    <p:sldId id="602" r:id="rId8"/>
    <p:sldId id="603" r:id="rId9"/>
    <p:sldId id="604" r:id="rId10"/>
    <p:sldId id="605" r:id="rId11"/>
    <p:sldId id="606" r:id="rId12"/>
    <p:sldId id="607" r:id="rId13"/>
    <p:sldId id="608" r:id="rId14"/>
    <p:sldId id="609" r:id="rId15"/>
    <p:sldId id="610" r:id="rId16"/>
    <p:sldId id="612" r:id="rId17"/>
    <p:sldId id="613" r:id="rId18"/>
    <p:sldId id="615" r:id="rId19"/>
    <p:sldId id="614" r:id="rId20"/>
    <p:sldId id="618" r:id="rId21"/>
    <p:sldId id="617" r:id="rId22"/>
    <p:sldId id="620" r:id="rId23"/>
    <p:sldId id="651" r:id="rId24"/>
    <p:sldId id="621" r:id="rId25"/>
    <p:sldId id="504" r:id="rId26"/>
    <p:sldId id="551" r:id="rId27"/>
    <p:sldId id="505" r:id="rId28"/>
    <p:sldId id="552" r:id="rId29"/>
    <p:sldId id="506" r:id="rId30"/>
    <p:sldId id="507" r:id="rId31"/>
    <p:sldId id="512" r:id="rId32"/>
    <p:sldId id="649" r:id="rId33"/>
    <p:sldId id="511" r:id="rId34"/>
    <p:sldId id="513" r:id="rId35"/>
    <p:sldId id="515" r:id="rId36"/>
    <p:sldId id="652" r:id="rId37"/>
    <p:sldId id="514" r:id="rId38"/>
    <p:sldId id="517" r:id="rId39"/>
    <p:sldId id="518" r:id="rId40"/>
    <p:sldId id="657" r:id="rId41"/>
    <p:sldId id="655" r:id="rId42"/>
    <p:sldId id="656" r:id="rId43"/>
    <p:sldId id="516" r:id="rId44"/>
    <p:sldId id="599" r:id="rId45"/>
    <p:sldId id="519" r:id="rId46"/>
    <p:sldId id="520" r:id="rId47"/>
    <p:sldId id="653" r:id="rId48"/>
    <p:sldId id="521" r:id="rId49"/>
    <p:sldId id="654" r:id="rId50"/>
    <p:sldId id="522" r:id="rId51"/>
    <p:sldId id="523" r:id="rId52"/>
    <p:sldId id="524" r:id="rId53"/>
    <p:sldId id="650" r:id="rId54"/>
    <p:sldId id="525" r:id="rId55"/>
    <p:sldId id="526" r:id="rId56"/>
    <p:sldId id="527" r:id="rId57"/>
  </p:sldIdLst>
  <p:sldSz cx="9144000" cy="6858000" type="screen4x3"/>
  <p:notesSz cx="6858000" cy="9144000"/>
  <p:defaultTextStyle>
    <a:defPPr>
      <a:defRPr lang="sr-Latn-CS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21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534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 autoAdjust="0"/>
  </p:normalViewPr>
  <p:slideViewPr>
    <p:cSldViewPr>
      <p:cViewPr varScale="1">
        <p:scale>
          <a:sx n="79" d="100"/>
          <a:sy n="79" d="100"/>
        </p:scale>
        <p:origin x="1478" y="72"/>
      </p:cViewPr>
      <p:guideLst>
        <p:guide orient="horz" pos="22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61" Type="http://schemas.openxmlformats.org/officeDocument/2006/relationships/theme" Target="theme/theme1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presProps" Target="presProps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sr-Latn-CS" altLang="en-US"/>
          </a:p>
        </p:txBody>
      </p:sp>
      <p:sp>
        <p:nvSpPr>
          <p:cNvPr id="6147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sr-Latn-CS" altLang="en-US"/>
          </a:p>
        </p:txBody>
      </p:sp>
      <p:sp>
        <p:nvSpPr>
          <p:cNvPr id="6148" name="Slide Image Placeholder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6149" name="Notes Placeholder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zh-CN" altLang="en-US"/>
          </a:p>
        </p:txBody>
      </p:sp>
      <p:sp>
        <p:nvSpPr>
          <p:cNvPr id="6150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sr-Latn-CS" altLang="en-US"/>
          </a:p>
        </p:txBody>
      </p:sp>
      <p:sp>
        <p:nvSpPr>
          <p:cNvPr id="6151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E3AF635-05A7-4C9A-98F3-F8764F31D66E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25364885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lvl="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lvl="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lvl="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lvl="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/>
          <a:lstStyle>
            <a:lvl1pPr algn="ctr">
              <a:defRPr sz="4500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noProof="1"/>
              <a:t>Click to edit Master subtitle style</a:t>
            </a:r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5B1ACE4-84AF-43E9-B15F-861827840791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2561700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E296A2-2C9A-43B9-B9C2-469817CCA428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3293885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0910" y="530225"/>
            <a:ext cx="2045890" cy="5507038"/>
          </a:xfrm>
        </p:spPr>
        <p:txBody>
          <a:bodyPr vert="eaVert"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530225"/>
            <a:ext cx="6019069" cy="5507038"/>
          </a:xfrm>
        </p:spPr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FB9B15-11C3-40BB-99A4-39E620BB659D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26263353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/>
          <a:lstStyle>
            <a:lvl1pPr algn="ctr">
              <a:defRPr sz="4500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noProof="1"/>
              <a:t>Click to edit Master subtitle style</a:t>
            </a:r>
          </a:p>
        </p:txBody>
      </p:sp>
      <p:sp>
        <p:nvSpPr>
          <p:cNvPr id="4" name="Date Placeholder 1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C6A387-855F-4F14-9998-DFCB18B71243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33694222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Date Placeholder 1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20513B-FD7E-4F46-9330-24E4AC186959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5679646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4500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Date Placeholder 1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391ACB-2774-4D79-B844-E12BE33458FA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27677764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530225"/>
            <a:ext cx="4009945" cy="4187825"/>
          </a:xfrm>
        </p:spPr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6855" y="530225"/>
            <a:ext cx="4009945" cy="4187825"/>
          </a:xfrm>
        </p:spPr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Date Placeholder 1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1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E468AA-F00E-4D83-AA29-FA2D67C36C2C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21537484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7" name="Date Placeholder 1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9" name="Slide Number Placeholder 1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E52F8C-5A2A-48BB-B32D-EFB1ADFFFEEE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35608295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Date Placeholder 1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07D80D-720B-4F2D-8657-02D8C319D6F8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24250268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3" name="Footer Placeholder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4" name="Slide Number Placeholder 1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C7664B-4043-4BB8-A60E-AB3B2AF447A8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9066313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Date Placeholder 1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1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936B41-38A0-41E1-8670-836F24AF9D31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3824237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B8BD5E-2A11-426A-BA40-FCA991B3C756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36200385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Date Placeholder 1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1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240166-B07D-44C2-B958-F71576CE67BB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0341878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Date Placeholder 1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58F56F-CF2E-49E5-861F-BB957B7FA6CD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3163510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0910" y="530225"/>
            <a:ext cx="2045890" cy="5507038"/>
          </a:xfrm>
        </p:spPr>
        <p:txBody>
          <a:bodyPr vert="eaVert"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530225"/>
            <a:ext cx="6019069" cy="5507038"/>
          </a:xfrm>
        </p:spPr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Date Placeholder 1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19D854-074F-466C-B51C-83402F42EE57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34223564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/>
          <a:lstStyle>
            <a:lvl1pPr algn="ctr">
              <a:defRPr sz="4500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noProof="1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AFF627-9DA8-4BAA-BCC7-D3CA969E10D4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264966935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930E19-48E5-4165-B87E-20F4FCF0E949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9895414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4500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7DF82C-C3DF-472F-BAF4-540D0C15D602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8208581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530225"/>
            <a:ext cx="4009945" cy="4187825"/>
          </a:xfrm>
        </p:spPr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6855" y="530225"/>
            <a:ext cx="4009945" cy="4187825"/>
          </a:xfrm>
        </p:spPr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7C3F0B-0B5C-4264-B0AF-810E2B651888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34584011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900A46-6C09-4E90-A1AD-8B95044E4479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56132247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D72E04-3038-41FC-8224-02CDF4312DF9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37560247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2CD711-E0C3-4E26-9B55-2C3B2DB7A250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973038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4500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A5AA52-C749-46E9-A98B-E982680A8FD6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311455515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AB2200-81F5-411E-BF99-097C1ABE1E4A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4022094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F31B8D7-206F-4EE8-A7C9-B1666F8EA424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43129487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AAA2D5-9D3B-467A-83E4-153198B79E9C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296625045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0910" y="530225"/>
            <a:ext cx="2045890" cy="5507038"/>
          </a:xfrm>
        </p:spPr>
        <p:txBody>
          <a:bodyPr vert="eaVert"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530225"/>
            <a:ext cx="6019069" cy="5507038"/>
          </a:xfrm>
        </p:spPr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922BB1-49B8-4F2E-AF6B-A0573E4ED2B0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75195233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/>
          <a:lstStyle>
            <a:lvl1pPr algn="ctr">
              <a:defRPr sz="4500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noProof="1"/>
              <a:t>Click to edit Master subtitle style</a:t>
            </a:r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1CFCEB-9E91-40CB-B85A-A282204678E5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39383536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6158B2-533A-43D8-84E8-A2EDFC67D5AA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8883032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4500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C6FFFB-287F-4500-8C10-AC3698571B58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27864599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530225"/>
            <a:ext cx="4009945" cy="4187825"/>
          </a:xfrm>
        </p:spPr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6855" y="530225"/>
            <a:ext cx="4009945" cy="4187825"/>
          </a:xfrm>
        </p:spPr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0E6958-3436-481F-BB18-0AF2F4490644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90447494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C65CF2-28CB-4029-B816-DD6611B6DED1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1807035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Date Placeholder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534DD4-2CA0-42B8-BE53-0F37D8704096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5332692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530225"/>
            <a:ext cx="4009945" cy="4187825"/>
          </a:xfrm>
        </p:spPr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6855" y="530225"/>
            <a:ext cx="4009945" cy="4187825"/>
          </a:xfrm>
        </p:spPr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Date Placeholder 2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A82E94-9B80-43C2-B3AD-17CE09CF6AD6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7662567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3" name="Footer Placeholder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4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7228FE-85ED-48DC-A3DA-D052BE2B58E5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232222141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5CC754-AB9C-4F46-8D4A-681B8084BC50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359513691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8A44D4-E22A-4735-AE0C-03DC7C839B55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350058618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A5FC93-FB7A-4874-B697-375014DD19E2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34191249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0910" y="530225"/>
            <a:ext cx="2045890" cy="5507038"/>
          </a:xfrm>
        </p:spPr>
        <p:txBody>
          <a:bodyPr vert="eaVert"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530225"/>
            <a:ext cx="6019069" cy="5507038"/>
          </a:xfrm>
        </p:spPr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004BB3-957C-42B8-A04E-A1168417B2D5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331972468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/>
          <a:lstStyle>
            <a:lvl1pPr algn="ctr">
              <a:defRPr sz="4500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noProof="1"/>
              <a:t>Click to edit Master subtitle style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C65246-EB7D-4FA6-8831-1FB10F365160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218798688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739B0F6-AD4C-46CF-BA50-92005EF267E5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303904362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4500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53BCCB-6362-49C3-95D0-7B9272247958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29305802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530225"/>
            <a:ext cx="4009945" cy="4187825"/>
          </a:xfrm>
        </p:spPr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6855" y="530225"/>
            <a:ext cx="4009945" cy="4187825"/>
          </a:xfrm>
        </p:spPr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9706C3-4DA1-44B4-B607-C09E680CA196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368215889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B094DC-FA29-4028-8B9B-AEA7FAF2334C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895174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7" name="Date Placeholder 2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8" name="Footer Placeholder 1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D7A52F-6A0D-4A33-B72B-22E7F1631733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42779050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673611D-FFEB-4778-A55E-768973DB175A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348947258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00C8C8-3DD6-409F-86A6-FA72BD72AC5A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15698338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74FD88-B74F-4946-BEAD-00BA8A1C678F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412681540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3BBA5B-B76D-4B4C-9A77-9A915A745F6F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18477385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F83E048-58B4-4879-9B50-C19250A38234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429483874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0910" y="530225"/>
            <a:ext cx="2045890" cy="5507038"/>
          </a:xfrm>
        </p:spPr>
        <p:txBody>
          <a:bodyPr vert="eaVert"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530225"/>
            <a:ext cx="6019069" cy="5507038"/>
          </a:xfrm>
        </p:spPr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5B67C5-DE88-4DA3-B1AB-DDF3A82C012D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41537538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Naslov, tekst i 2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 hasCustomPrompt="1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r>
              <a:rPr lang="bs-Latn-BA" noProof="1"/>
              <a:t>Kliknite da uredite stilove prototipa naslova</a:t>
            </a:r>
          </a:p>
        </p:txBody>
      </p:sp>
      <p:sp>
        <p:nvSpPr>
          <p:cNvPr id="3" name="Čuvar mjesta teksta 2"/>
          <p:cNvSpPr>
            <a:spLocks noGrp="1"/>
          </p:cNvSpPr>
          <p:nvPr>
            <p:ph type="body" sz="half" idx="1" hasCustomPrompt="1"/>
          </p:nvPr>
        </p:nvSpPr>
        <p:spPr>
          <a:xfrm>
            <a:off x="301625" y="1600200"/>
            <a:ext cx="4194175" cy="4498975"/>
          </a:xfrm>
        </p:spPr>
        <p:txBody>
          <a:bodyPr/>
          <a:lstStyle/>
          <a:p>
            <a:pPr lvl="0"/>
            <a:r>
              <a:rPr lang="bs-Latn-BA" noProof="1"/>
              <a:t>Kliknite da uredite stilove teksta prototipa</a:t>
            </a:r>
          </a:p>
          <a:p>
            <a:pPr lvl="1"/>
            <a:r>
              <a:rPr lang="bs-Latn-BA" noProof="1"/>
              <a:t>Drugi nivo</a:t>
            </a:r>
          </a:p>
          <a:p>
            <a:pPr lvl="2"/>
            <a:r>
              <a:rPr lang="bs-Latn-BA" noProof="1"/>
              <a:t>Treći nivo</a:t>
            </a:r>
          </a:p>
          <a:p>
            <a:pPr lvl="3"/>
            <a:r>
              <a:rPr lang="bs-Latn-BA" noProof="1"/>
              <a:t>Četvrti nivo</a:t>
            </a:r>
          </a:p>
          <a:p>
            <a:pPr lvl="4"/>
            <a:r>
              <a:rPr lang="bs-Latn-BA" noProof="1"/>
              <a:t>Peti nivo</a:t>
            </a:r>
          </a:p>
        </p:txBody>
      </p:sp>
      <p:sp>
        <p:nvSpPr>
          <p:cNvPr id="4" name="Čuvar mjesta sadržaja 3"/>
          <p:cNvSpPr>
            <a:spLocks noGrp="1"/>
          </p:cNvSpPr>
          <p:nvPr>
            <p:ph sz="quarter" idx="2" hasCustomPrompt="1"/>
          </p:nvPr>
        </p:nvSpPr>
        <p:spPr>
          <a:xfrm>
            <a:off x="4648200" y="1600200"/>
            <a:ext cx="4194175" cy="2173288"/>
          </a:xfrm>
        </p:spPr>
        <p:txBody>
          <a:bodyPr/>
          <a:lstStyle/>
          <a:p>
            <a:pPr lvl="0"/>
            <a:r>
              <a:rPr lang="bs-Latn-BA" noProof="1"/>
              <a:t>Kliknite da uredite stilove teksta prototipa</a:t>
            </a:r>
          </a:p>
          <a:p>
            <a:pPr lvl="1"/>
            <a:r>
              <a:rPr lang="bs-Latn-BA" noProof="1"/>
              <a:t>Drugi nivo</a:t>
            </a:r>
          </a:p>
          <a:p>
            <a:pPr lvl="2"/>
            <a:r>
              <a:rPr lang="bs-Latn-BA" noProof="1"/>
              <a:t>Treći nivo</a:t>
            </a:r>
          </a:p>
          <a:p>
            <a:pPr lvl="3"/>
            <a:r>
              <a:rPr lang="bs-Latn-BA" noProof="1"/>
              <a:t>Četvrti nivo</a:t>
            </a:r>
          </a:p>
          <a:p>
            <a:pPr lvl="4"/>
            <a:r>
              <a:rPr lang="bs-Latn-BA" noProof="1"/>
              <a:t>Peti nivo</a:t>
            </a:r>
          </a:p>
        </p:txBody>
      </p:sp>
      <p:sp>
        <p:nvSpPr>
          <p:cNvPr id="5" name="Čuvar mjesta sadržaja 4"/>
          <p:cNvSpPr>
            <a:spLocks noGrp="1"/>
          </p:cNvSpPr>
          <p:nvPr>
            <p:ph sz="quarter" idx="3" hasCustomPrompt="1"/>
          </p:nvPr>
        </p:nvSpPr>
        <p:spPr>
          <a:xfrm>
            <a:off x="4648200" y="3925888"/>
            <a:ext cx="4194175" cy="2173287"/>
          </a:xfrm>
        </p:spPr>
        <p:txBody>
          <a:bodyPr/>
          <a:lstStyle/>
          <a:p>
            <a:pPr lvl="0"/>
            <a:r>
              <a:rPr lang="bs-Latn-BA" noProof="1"/>
              <a:t>Kliknite da uredite stilove teksta prototipa</a:t>
            </a:r>
          </a:p>
          <a:p>
            <a:pPr lvl="1"/>
            <a:r>
              <a:rPr lang="bs-Latn-BA" noProof="1"/>
              <a:t>Drugi nivo</a:t>
            </a:r>
          </a:p>
          <a:p>
            <a:pPr lvl="2"/>
            <a:r>
              <a:rPr lang="bs-Latn-BA" noProof="1"/>
              <a:t>Treći nivo</a:t>
            </a:r>
          </a:p>
          <a:p>
            <a:pPr lvl="3"/>
            <a:r>
              <a:rPr lang="bs-Latn-BA" noProof="1"/>
              <a:t>Četvrti nivo</a:t>
            </a:r>
          </a:p>
          <a:p>
            <a:pPr lvl="4"/>
            <a:r>
              <a:rPr lang="bs-Latn-BA" noProof="1"/>
              <a:t>Peti nivo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B1D3DA-5A5B-4C68-BE59-B884116825A1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265756989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Naslov, tekst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 hasCustomPrompt="1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r>
              <a:rPr lang="bs-Latn-BA" noProof="1"/>
              <a:t>Kliknite da uredite stilove prototipa naslova</a:t>
            </a:r>
          </a:p>
        </p:txBody>
      </p:sp>
      <p:sp>
        <p:nvSpPr>
          <p:cNvPr id="3" name="Čuvar mjesta teksta 2"/>
          <p:cNvSpPr>
            <a:spLocks noGrp="1"/>
          </p:cNvSpPr>
          <p:nvPr>
            <p:ph type="body" sz="half" idx="1" hasCustomPrompt="1"/>
          </p:nvPr>
        </p:nvSpPr>
        <p:spPr>
          <a:xfrm>
            <a:off x="301625" y="1600200"/>
            <a:ext cx="4194175" cy="4498975"/>
          </a:xfrm>
        </p:spPr>
        <p:txBody>
          <a:bodyPr/>
          <a:lstStyle/>
          <a:p>
            <a:pPr lvl="0"/>
            <a:r>
              <a:rPr lang="bs-Latn-BA" noProof="1"/>
              <a:t>Kliknite da uredite stilove teksta prototipa</a:t>
            </a:r>
          </a:p>
          <a:p>
            <a:pPr lvl="1"/>
            <a:r>
              <a:rPr lang="bs-Latn-BA" noProof="1"/>
              <a:t>Drugi nivo</a:t>
            </a:r>
          </a:p>
          <a:p>
            <a:pPr lvl="2"/>
            <a:r>
              <a:rPr lang="bs-Latn-BA" noProof="1"/>
              <a:t>Treći nivo</a:t>
            </a:r>
          </a:p>
          <a:p>
            <a:pPr lvl="3"/>
            <a:r>
              <a:rPr lang="bs-Latn-BA" noProof="1"/>
              <a:t>Četvrti nivo</a:t>
            </a:r>
          </a:p>
          <a:p>
            <a:pPr lvl="4"/>
            <a:r>
              <a:rPr lang="bs-Latn-BA" noProof="1"/>
              <a:t>Peti nivo</a:t>
            </a:r>
          </a:p>
        </p:txBody>
      </p:sp>
      <p:sp>
        <p:nvSpPr>
          <p:cNvPr id="4" name="Čuvar mjesta sadržaja 3"/>
          <p:cNvSpPr>
            <a:spLocks noGrp="1"/>
          </p:cNvSpPr>
          <p:nvPr>
            <p:ph sz="half" idx="2" hasCustomPrompt="1"/>
          </p:nvPr>
        </p:nvSpPr>
        <p:spPr>
          <a:xfrm>
            <a:off x="4648200" y="1600200"/>
            <a:ext cx="4194175" cy="4498975"/>
          </a:xfrm>
        </p:spPr>
        <p:txBody>
          <a:bodyPr/>
          <a:lstStyle/>
          <a:p>
            <a:pPr lvl="0"/>
            <a:r>
              <a:rPr lang="bs-Latn-BA" noProof="1"/>
              <a:t>Kliknite da uredite stilove teksta prototipa</a:t>
            </a:r>
          </a:p>
          <a:p>
            <a:pPr lvl="1"/>
            <a:r>
              <a:rPr lang="bs-Latn-BA" noProof="1"/>
              <a:t>Drugi nivo</a:t>
            </a:r>
          </a:p>
          <a:p>
            <a:pPr lvl="2"/>
            <a:r>
              <a:rPr lang="bs-Latn-BA" noProof="1"/>
              <a:t>Treći nivo</a:t>
            </a:r>
          </a:p>
          <a:p>
            <a:pPr lvl="3"/>
            <a:r>
              <a:rPr lang="bs-Latn-BA" noProof="1"/>
              <a:t>Četvrti nivo</a:t>
            </a:r>
          </a:p>
          <a:p>
            <a:pPr lvl="4"/>
            <a:r>
              <a:rPr lang="bs-Latn-BA" noProof="1"/>
              <a:t>Peti nivo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DB55C1-CB8C-49EF-94F4-8070397216F8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943299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Date Placeholder 2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4" name="Footer Placeholder 1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254BA4-0498-4CA6-A967-9915796A1070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3725165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3" name="Footer Placeholder 1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27264B-7936-4995-A4E3-88A62718CA49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2246717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Date Placeholder 2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116BA2-BB1C-425A-AC5F-DFE696F2CC02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747204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Date Placeholder 2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33486A-C203-4692-A081-1DCB3FE3669C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818366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BCF1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ounded Rectangle 6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grpSp>
        <p:nvGrpSpPr>
          <p:cNvPr id="1027" name="Rounded Rectangle 8"/>
          <p:cNvGrpSpPr>
            <a:grpSpLocks/>
          </p:cNvGrpSpPr>
          <p:nvPr/>
        </p:nvGrpSpPr>
        <p:grpSpPr bwMode="auto">
          <a:xfrm>
            <a:off x="414338" y="427038"/>
            <a:ext cx="8315325" cy="5497512"/>
            <a:chOff x="0" y="0"/>
            <a:chExt cx="5238" cy="3463"/>
          </a:xfrm>
        </p:grpSpPr>
        <p:pic>
          <p:nvPicPr>
            <p:cNvPr id="1028" name="Rounded Rectangle 8"/>
            <p:cNvPicPr>
              <a:picLocks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238" cy="3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9" name="Text Box 1028"/>
            <p:cNvSpPr txBox="1">
              <a:spLocks noChangeArrowheads="1"/>
            </p:cNvSpPr>
            <p:nvPr/>
          </p:nvSpPr>
          <p:spPr bwMode="auto">
            <a:xfrm>
              <a:off x="24" y="26"/>
              <a:ext cx="5190" cy="3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endParaRPr lang="en-US">
                <a:solidFill>
                  <a:srgbClr val="FFFFFF"/>
                </a:solidFill>
                <a:latin typeface="Verdana" panose="020B0604030504040204" pitchFamily="34" charset="0"/>
              </a:endParaRPr>
            </a:p>
          </p:txBody>
        </p:sp>
      </p:grpSp>
      <p:sp>
        <p:nvSpPr>
          <p:cNvPr id="1030" name="Title Placeholder 1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03238" y="4986338"/>
            <a:ext cx="8183562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/>
              <a:t>Click to edit Master title style</a:t>
            </a:r>
          </a:p>
        </p:txBody>
      </p:sp>
      <p:sp>
        <p:nvSpPr>
          <p:cNvPr id="1031" name="Text Placeholder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/>
              <a:t>Click to edit Master text styles</a:t>
            </a:r>
          </a:p>
          <a:p>
            <a:pPr lvl="1"/>
            <a:r>
              <a:rPr lang="sr-Latn-CS" altLang="en-US"/>
              <a:t>Second level</a:t>
            </a:r>
          </a:p>
          <a:p>
            <a:pPr lvl="2"/>
            <a:r>
              <a:rPr lang="sr-Latn-CS" altLang="en-US"/>
              <a:t>Third level</a:t>
            </a:r>
          </a:p>
          <a:p>
            <a:pPr lvl="3"/>
            <a:r>
              <a:rPr lang="sr-Latn-CS" altLang="en-US"/>
              <a:t>Fourth level</a:t>
            </a:r>
          </a:p>
          <a:p>
            <a:pPr lvl="4"/>
            <a:r>
              <a:rPr lang="sr-Latn-CS" altLang="en-US"/>
              <a:t>Fifth level</a:t>
            </a:r>
          </a:p>
        </p:txBody>
      </p:sp>
      <p:sp>
        <p:nvSpPr>
          <p:cNvPr id="1032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38E99"/>
                </a:solidFill>
                <a:latin typeface="Verdana" panose="020B0604030504040204" pitchFamily="34" charset="0"/>
              </a:defRPr>
            </a:lvl1pPr>
          </a:lstStyle>
          <a:p>
            <a:endParaRPr lang="sr-Latn-CS" altLang="en-US"/>
          </a:p>
        </p:txBody>
      </p:sp>
      <p:sp>
        <p:nvSpPr>
          <p:cNvPr id="1033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938E99"/>
                </a:solidFill>
                <a:latin typeface="Verdana" panose="020B0604030504040204" pitchFamily="34" charset="0"/>
              </a:defRPr>
            </a:lvl1pPr>
          </a:lstStyle>
          <a:p>
            <a:endParaRPr lang="sr-Latn-CS" altLang="en-US"/>
          </a:p>
        </p:txBody>
      </p:sp>
      <p:sp>
        <p:nvSpPr>
          <p:cNvPr id="1034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38E99"/>
                </a:solidFill>
                <a:latin typeface="Verdana" panose="020B0604030504040204" pitchFamily="34" charset="0"/>
              </a:defRPr>
            </a:lvl1pPr>
          </a:lstStyle>
          <a:p>
            <a:fld id="{9166F1F9-7FAC-46F5-9548-CD716339641A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6" r:id="rId2"/>
    <p:sldLayoutId id="2147483705" r:id="rId3"/>
    <p:sldLayoutId id="2147483704" r:id="rId4"/>
    <p:sldLayoutId id="2147483703" r:id="rId5"/>
    <p:sldLayoutId id="2147483702" r:id="rId6"/>
    <p:sldLayoutId id="2147483701" r:id="rId7"/>
    <p:sldLayoutId id="2147483700" r:id="rId8"/>
    <p:sldLayoutId id="2147483699" r:id="rId9"/>
    <p:sldLayoutId id="2147483698" r:id="rId10"/>
    <p:sldLayoutId id="214748369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E8CE7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lvl="1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Wingdings 2" panose="05020102010507070707" pitchFamily="18" charset="2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lvl="2" indent="-182563" algn="l" rtl="0" eaLnBrk="0" fontAlgn="base" hangingPunct="0">
        <a:spcBef>
          <a:spcPts val="250"/>
        </a:spcBef>
        <a:spcAft>
          <a:spcPct val="0"/>
        </a:spcAft>
        <a:buClr>
          <a:srgbClr val="2DFFB1"/>
        </a:buClr>
        <a:buSzPct val="100000"/>
        <a:buFont typeface="Wingdings 2" panose="05020102010507070707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lvl="3" indent="-182563" algn="l" rtl="0" eaLnBrk="0" fontAlgn="base" hangingPunct="0">
        <a:spcBef>
          <a:spcPts val="225"/>
        </a:spcBef>
        <a:spcAft>
          <a:spcPct val="0"/>
        </a:spcAft>
        <a:buClr>
          <a:srgbClr val="2DFFB1"/>
        </a:buClr>
        <a:buSzPct val="112000"/>
        <a:buFont typeface="Wingdings 2" panose="05020102010507070707" pitchFamily="18" charset="2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lvl="4" indent="-182563" algn="l" rtl="0" eaLnBrk="0" fontAlgn="base" hangingPunct="0"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BCF1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ounded Rectangle 6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grpSp>
        <p:nvGrpSpPr>
          <p:cNvPr id="2051" name="Rounded Rectangle 8"/>
          <p:cNvGrpSpPr>
            <a:grpSpLocks/>
          </p:cNvGrpSpPr>
          <p:nvPr/>
        </p:nvGrpSpPr>
        <p:grpSpPr bwMode="auto">
          <a:xfrm>
            <a:off x="414338" y="427038"/>
            <a:ext cx="8315325" cy="5497512"/>
            <a:chOff x="0" y="0"/>
            <a:chExt cx="5238" cy="3463"/>
          </a:xfrm>
        </p:grpSpPr>
        <p:pic>
          <p:nvPicPr>
            <p:cNvPr id="2052" name="Rounded Rectangle 8"/>
            <p:cNvPicPr>
              <a:picLocks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238" cy="3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3" name="Text Box 2052"/>
            <p:cNvSpPr txBox="1">
              <a:spLocks noChangeArrowheads="1"/>
            </p:cNvSpPr>
            <p:nvPr/>
          </p:nvSpPr>
          <p:spPr bwMode="auto">
            <a:xfrm>
              <a:off x="24" y="26"/>
              <a:ext cx="5190" cy="3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0" hangingPunct="0"/>
              <a:endParaRPr lang="en-US">
                <a:solidFill>
                  <a:srgbClr val="FFFFFF"/>
                </a:solidFill>
                <a:latin typeface="Verdana" panose="020B0604030504040204" pitchFamily="34" charset="0"/>
              </a:endParaRPr>
            </a:p>
          </p:txBody>
        </p:sp>
      </p:grpSp>
      <p:sp>
        <p:nvSpPr>
          <p:cNvPr id="2054" name="Rounded Rectangle 9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grpSp>
        <p:nvGrpSpPr>
          <p:cNvPr id="2055" name="Rounded Rectangle 10"/>
          <p:cNvGrpSpPr>
            <a:grpSpLocks/>
          </p:cNvGrpSpPr>
          <p:nvPr/>
        </p:nvGrpSpPr>
        <p:grpSpPr bwMode="auto">
          <a:xfrm>
            <a:off x="414338" y="427038"/>
            <a:ext cx="8315325" cy="3121025"/>
            <a:chOff x="0" y="0"/>
            <a:chExt cx="5238" cy="1966"/>
          </a:xfrm>
        </p:grpSpPr>
        <p:pic>
          <p:nvPicPr>
            <p:cNvPr id="2056" name="Rounded Rectangle 10"/>
            <p:cNvPicPr>
              <a:picLocks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238" cy="1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7" name="Text Box 2056"/>
            <p:cNvSpPr txBox="1">
              <a:spLocks noChangeArrowheads="1"/>
            </p:cNvSpPr>
            <p:nvPr/>
          </p:nvSpPr>
          <p:spPr bwMode="auto">
            <a:xfrm>
              <a:off x="29" y="31"/>
              <a:ext cx="5180" cy="1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0" hangingPunct="0"/>
              <a:endParaRPr lang="en-US">
                <a:solidFill>
                  <a:srgbClr val="FFFFFF"/>
                </a:solidFill>
                <a:latin typeface="Verdana" panose="020B0604030504040204" pitchFamily="34" charset="0"/>
              </a:endParaRPr>
            </a:p>
          </p:txBody>
        </p:sp>
      </p:grpSp>
      <p:sp>
        <p:nvSpPr>
          <p:cNvPr id="2058" name="Title Placeholder 1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03238" y="4986338"/>
            <a:ext cx="8183562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/>
              <a:t>Click to edit Master title style</a:t>
            </a:r>
          </a:p>
        </p:txBody>
      </p:sp>
      <p:sp>
        <p:nvSpPr>
          <p:cNvPr id="2059" name="Text Placeholder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/>
              <a:t>Click to edit Master text styles</a:t>
            </a:r>
          </a:p>
          <a:p>
            <a:pPr lvl="1"/>
            <a:r>
              <a:rPr lang="sr-Latn-CS" altLang="en-US"/>
              <a:t>Second level</a:t>
            </a:r>
          </a:p>
          <a:p>
            <a:pPr lvl="2"/>
            <a:r>
              <a:rPr lang="sr-Latn-CS" altLang="en-US"/>
              <a:t>Third level</a:t>
            </a:r>
          </a:p>
          <a:p>
            <a:pPr lvl="3"/>
            <a:r>
              <a:rPr lang="sr-Latn-CS" altLang="en-US"/>
              <a:t>Fourth level</a:t>
            </a:r>
          </a:p>
          <a:p>
            <a:pPr lvl="4"/>
            <a:r>
              <a:rPr lang="sr-Latn-CS" altLang="en-US"/>
              <a:t>Fifth level</a:t>
            </a:r>
          </a:p>
        </p:txBody>
      </p:sp>
      <p:sp>
        <p:nvSpPr>
          <p:cNvPr id="2060" name="Date Placeholder 18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38E99"/>
                </a:solidFill>
                <a:latin typeface="Verdana" panose="020B0604030504040204" pitchFamily="34" charset="0"/>
              </a:defRPr>
            </a:lvl1pPr>
          </a:lstStyle>
          <a:p>
            <a:endParaRPr lang="sr-Latn-CS" altLang="en-US"/>
          </a:p>
        </p:txBody>
      </p:sp>
      <p:sp>
        <p:nvSpPr>
          <p:cNvPr id="2061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938E99"/>
                </a:solidFill>
                <a:latin typeface="Verdana" panose="020B0604030504040204" pitchFamily="34" charset="0"/>
              </a:defRPr>
            </a:lvl1pPr>
          </a:lstStyle>
          <a:p>
            <a:endParaRPr lang="sr-Latn-CS" altLang="en-US"/>
          </a:p>
        </p:txBody>
      </p:sp>
      <p:sp>
        <p:nvSpPr>
          <p:cNvPr id="2062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38E99"/>
                </a:solidFill>
                <a:latin typeface="Verdana" panose="020B0604030504040204" pitchFamily="34" charset="0"/>
              </a:defRPr>
            </a:lvl1pPr>
          </a:lstStyle>
          <a:p>
            <a:fld id="{4AF47774-60E8-4296-969E-C6C8E021E5A5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7" r:id="rId2"/>
    <p:sldLayoutId id="2147483716" r:id="rId3"/>
    <p:sldLayoutId id="2147483715" r:id="rId4"/>
    <p:sldLayoutId id="2147483714" r:id="rId5"/>
    <p:sldLayoutId id="2147483713" r:id="rId6"/>
    <p:sldLayoutId id="2147483712" r:id="rId7"/>
    <p:sldLayoutId id="2147483711" r:id="rId8"/>
    <p:sldLayoutId id="2147483710" r:id="rId9"/>
    <p:sldLayoutId id="2147483709" r:id="rId10"/>
    <p:sldLayoutId id="214748370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E8CE7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lvl="1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Wingdings 2" panose="05020102010507070707" pitchFamily="18" charset="2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lvl="2" indent="-182563" algn="l" rtl="0" eaLnBrk="0" fontAlgn="base" hangingPunct="0">
        <a:spcBef>
          <a:spcPts val="250"/>
        </a:spcBef>
        <a:spcAft>
          <a:spcPct val="0"/>
        </a:spcAft>
        <a:buClr>
          <a:srgbClr val="2DFFB1"/>
        </a:buClr>
        <a:buSzPct val="100000"/>
        <a:buFont typeface="Wingdings 2" panose="05020102010507070707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lvl="3" indent="-182563" algn="l" rtl="0" eaLnBrk="0" fontAlgn="base" hangingPunct="0">
        <a:spcBef>
          <a:spcPts val="225"/>
        </a:spcBef>
        <a:spcAft>
          <a:spcPct val="0"/>
        </a:spcAft>
        <a:buClr>
          <a:srgbClr val="2DFFB1"/>
        </a:buClr>
        <a:buSzPct val="112000"/>
        <a:buFont typeface="Wingdings 2" panose="05020102010507070707" pitchFamily="18" charset="2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lvl="4" indent="-182563" algn="l" rtl="0" eaLnBrk="0" fontAlgn="base" hangingPunct="0"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BCF1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ounded Rectangle 6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grpSp>
        <p:nvGrpSpPr>
          <p:cNvPr id="3075" name="Rounded Rectangle 8"/>
          <p:cNvGrpSpPr>
            <a:grpSpLocks/>
          </p:cNvGrpSpPr>
          <p:nvPr/>
        </p:nvGrpSpPr>
        <p:grpSpPr bwMode="auto">
          <a:xfrm>
            <a:off x="414338" y="427038"/>
            <a:ext cx="8315325" cy="5497512"/>
            <a:chOff x="0" y="0"/>
            <a:chExt cx="5238" cy="3463"/>
          </a:xfrm>
        </p:grpSpPr>
        <p:pic>
          <p:nvPicPr>
            <p:cNvPr id="3076" name="Rounded Rectangle 8"/>
            <p:cNvPicPr>
              <a:picLocks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238" cy="3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7" name="Text Box 3076"/>
            <p:cNvSpPr txBox="1">
              <a:spLocks noChangeArrowheads="1"/>
            </p:cNvSpPr>
            <p:nvPr/>
          </p:nvSpPr>
          <p:spPr bwMode="auto">
            <a:xfrm>
              <a:off x="24" y="26"/>
              <a:ext cx="5190" cy="3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0" hangingPunct="0"/>
              <a:endParaRPr lang="en-US">
                <a:solidFill>
                  <a:srgbClr val="FFFFFF"/>
                </a:solidFill>
                <a:latin typeface="Verdana" panose="020B0604030504040204" pitchFamily="34" charset="0"/>
              </a:endParaRPr>
            </a:p>
          </p:txBody>
        </p:sp>
      </p:grpSp>
      <p:sp>
        <p:nvSpPr>
          <p:cNvPr id="3078" name="Rounded Rectangle 9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grpSp>
        <p:nvGrpSpPr>
          <p:cNvPr id="3079" name="Rounded Rectangle 10"/>
          <p:cNvGrpSpPr>
            <a:grpSpLocks/>
          </p:cNvGrpSpPr>
          <p:nvPr/>
        </p:nvGrpSpPr>
        <p:grpSpPr bwMode="auto">
          <a:xfrm>
            <a:off x="414338" y="427038"/>
            <a:ext cx="8315325" cy="4352925"/>
            <a:chOff x="0" y="0"/>
            <a:chExt cx="5238" cy="2742"/>
          </a:xfrm>
        </p:grpSpPr>
        <p:pic>
          <p:nvPicPr>
            <p:cNvPr id="3080" name="Rounded Rectangle 10"/>
            <p:cNvPicPr>
              <a:picLocks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238" cy="2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81" name="Text Box 3080"/>
            <p:cNvSpPr txBox="1">
              <a:spLocks noChangeArrowheads="1"/>
            </p:cNvSpPr>
            <p:nvPr/>
          </p:nvSpPr>
          <p:spPr bwMode="auto">
            <a:xfrm>
              <a:off x="20" y="22"/>
              <a:ext cx="5198" cy="2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0" hangingPunct="0"/>
              <a:endParaRPr lang="en-US">
                <a:solidFill>
                  <a:srgbClr val="FFFFFF"/>
                </a:solidFill>
                <a:latin typeface="Verdana" panose="020B0604030504040204" pitchFamily="34" charset="0"/>
              </a:endParaRPr>
            </a:p>
          </p:txBody>
        </p:sp>
      </p:grpSp>
      <p:sp>
        <p:nvSpPr>
          <p:cNvPr id="3082" name="Title Placeholder 1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03238" y="4986338"/>
            <a:ext cx="8183562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/>
              <a:t>Click to edit Master title style</a:t>
            </a:r>
          </a:p>
        </p:txBody>
      </p:sp>
      <p:sp>
        <p:nvSpPr>
          <p:cNvPr id="3083" name="Text Placeholder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/>
              <a:t>Click to edit Master text styles</a:t>
            </a:r>
          </a:p>
          <a:p>
            <a:pPr lvl="1"/>
            <a:r>
              <a:rPr lang="sr-Latn-CS" altLang="en-US"/>
              <a:t>Second level</a:t>
            </a:r>
          </a:p>
          <a:p>
            <a:pPr lvl="2"/>
            <a:r>
              <a:rPr lang="sr-Latn-CS" altLang="en-US"/>
              <a:t>Third level</a:t>
            </a:r>
          </a:p>
          <a:p>
            <a:pPr lvl="3"/>
            <a:r>
              <a:rPr lang="sr-Latn-CS" altLang="en-US"/>
              <a:t>Fourth level</a:t>
            </a:r>
          </a:p>
          <a:p>
            <a:pPr lvl="4"/>
            <a:r>
              <a:rPr lang="sr-Latn-CS" altLang="en-US"/>
              <a:t>Fifth level</a:t>
            </a:r>
          </a:p>
        </p:txBody>
      </p:sp>
      <p:sp>
        <p:nvSpPr>
          <p:cNvPr id="3084" name="Date Placeholder 3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38E99"/>
                </a:solidFill>
                <a:latin typeface="Verdana" panose="020B0604030504040204" pitchFamily="34" charset="0"/>
              </a:defRPr>
            </a:lvl1pPr>
          </a:lstStyle>
          <a:p>
            <a:endParaRPr lang="sr-Latn-CS" altLang="en-US"/>
          </a:p>
        </p:txBody>
      </p:sp>
      <p:sp>
        <p:nvSpPr>
          <p:cNvPr id="308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938E99"/>
                </a:solidFill>
                <a:latin typeface="Verdana" panose="020B0604030504040204" pitchFamily="34" charset="0"/>
              </a:defRPr>
            </a:lvl1pPr>
          </a:lstStyle>
          <a:p>
            <a:endParaRPr lang="sr-Latn-CS" altLang="en-US"/>
          </a:p>
        </p:txBody>
      </p:sp>
      <p:sp>
        <p:nvSpPr>
          <p:cNvPr id="308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38E99"/>
                </a:solidFill>
                <a:latin typeface="Verdana" panose="020B0604030504040204" pitchFamily="34" charset="0"/>
              </a:defRPr>
            </a:lvl1pPr>
          </a:lstStyle>
          <a:p>
            <a:fld id="{B9436BF6-8CA1-4C06-8736-94D644DCCC33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28" r:id="rId2"/>
    <p:sldLayoutId id="2147483727" r:id="rId3"/>
    <p:sldLayoutId id="2147483726" r:id="rId4"/>
    <p:sldLayoutId id="2147483725" r:id="rId5"/>
    <p:sldLayoutId id="2147483724" r:id="rId6"/>
    <p:sldLayoutId id="2147483723" r:id="rId7"/>
    <p:sldLayoutId id="2147483722" r:id="rId8"/>
    <p:sldLayoutId id="2147483721" r:id="rId9"/>
    <p:sldLayoutId id="2147483720" r:id="rId10"/>
    <p:sldLayoutId id="214748371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E8CE7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lvl="1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Wingdings 2" panose="05020102010507070707" pitchFamily="18" charset="2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lvl="2" indent="-182563" algn="l" rtl="0" eaLnBrk="0" fontAlgn="base" hangingPunct="0">
        <a:spcBef>
          <a:spcPts val="250"/>
        </a:spcBef>
        <a:spcAft>
          <a:spcPct val="0"/>
        </a:spcAft>
        <a:buClr>
          <a:srgbClr val="2DFFB1"/>
        </a:buClr>
        <a:buSzPct val="100000"/>
        <a:buFont typeface="Wingdings 2" panose="05020102010507070707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lvl="3" indent="-182563" algn="l" rtl="0" eaLnBrk="0" fontAlgn="base" hangingPunct="0">
        <a:spcBef>
          <a:spcPts val="225"/>
        </a:spcBef>
        <a:spcAft>
          <a:spcPct val="0"/>
        </a:spcAft>
        <a:buClr>
          <a:srgbClr val="2DFFB1"/>
        </a:buClr>
        <a:buSzPct val="112000"/>
        <a:buFont typeface="Wingdings 2" panose="05020102010507070707" pitchFamily="18" charset="2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lvl="4" indent="-182563" algn="l" rtl="0" eaLnBrk="0" fontAlgn="base" hangingPunct="0"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BCF1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ounded Rectangle 6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grpSp>
        <p:nvGrpSpPr>
          <p:cNvPr id="4099" name="Rounded Rectangle 8"/>
          <p:cNvGrpSpPr>
            <a:grpSpLocks/>
          </p:cNvGrpSpPr>
          <p:nvPr/>
        </p:nvGrpSpPr>
        <p:grpSpPr bwMode="auto">
          <a:xfrm>
            <a:off x="414338" y="427038"/>
            <a:ext cx="8315325" cy="5497512"/>
            <a:chOff x="0" y="0"/>
            <a:chExt cx="5238" cy="3463"/>
          </a:xfrm>
        </p:grpSpPr>
        <p:pic>
          <p:nvPicPr>
            <p:cNvPr id="4100" name="Rounded Rectangle 8"/>
            <p:cNvPicPr>
              <a:picLocks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238" cy="3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1" name="Text Box 5124"/>
            <p:cNvSpPr txBox="1">
              <a:spLocks noChangeArrowheads="1"/>
            </p:cNvSpPr>
            <p:nvPr/>
          </p:nvSpPr>
          <p:spPr bwMode="auto">
            <a:xfrm>
              <a:off x="24" y="26"/>
              <a:ext cx="5190" cy="3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0" hangingPunct="0"/>
              <a:endParaRPr lang="en-US">
                <a:solidFill>
                  <a:srgbClr val="FFFFFF"/>
                </a:solidFill>
                <a:latin typeface="Verdana" panose="020B0604030504040204" pitchFamily="34" charset="0"/>
              </a:endParaRPr>
            </a:p>
          </p:txBody>
        </p:sp>
      </p:grpSp>
      <p:sp>
        <p:nvSpPr>
          <p:cNvPr id="4102" name="Rounded Rectangle 9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sp>
        <p:nvSpPr>
          <p:cNvPr id="4103" name="Round Single Corner Rectangle 10"/>
          <p:cNvSpPr>
            <a:spLocks noChangeArrowheads="1"/>
          </p:cNvSpPr>
          <p:nvPr/>
        </p:nvSpPr>
        <p:spPr bwMode="auto">
          <a:xfrm>
            <a:off x="6400800" y="433388"/>
            <a:ext cx="2324100" cy="4343400"/>
          </a:xfrm>
          <a:custGeom>
            <a:avLst/>
            <a:gdLst>
              <a:gd name="T0" fmla="*/ 0 w 2324100"/>
              <a:gd name="T1" fmla="*/ 0 h 4343400"/>
              <a:gd name="T2" fmla="*/ 2260234 w 2324100"/>
              <a:gd name="T3" fmla="*/ 0 h 4343400"/>
              <a:gd name="T4" fmla="*/ 2324100 w 2324100"/>
              <a:gd name="T5" fmla="*/ 63866 h 4343400"/>
              <a:gd name="T6" fmla="*/ 2324100 w 2324100"/>
              <a:gd name="T7" fmla="*/ 4343400 h 4343400"/>
              <a:gd name="T8" fmla="*/ 0 w 2324100"/>
              <a:gd name="T9" fmla="*/ 4343400 h 4343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24100" h="4343400">
                <a:moveTo>
                  <a:pt x="0" y="0"/>
                </a:moveTo>
                <a:lnTo>
                  <a:pt x="2260234" y="0"/>
                </a:lnTo>
                <a:cubicBezTo>
                  <a:pt x="2295506" y="0"/>
                  <a:pt x="2324100" y="28594"/>
                  <a:pt x="2324100" y="63866"/>
                </a:cubicBezTo>
                <a:lnTo>
                  <a:pt x="2324100" y="4343400"/>
                </a:lnTo>
                <a:lnTo>
                  <a:pt x="0" y="4343400"/>
                </a:lnTo>
                <a:close/>
              </a:path>
            </a:pathLst>
          </a:custGeom>
          <a:solidFill>
            <a:srgbClr val="1C1C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4104" name="Title Placeholder 1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03238" y="4986338"/>
            <a:ext cx="8183562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/>
              <a:t>Click to edit Master title style</a:t>
            </a:r>
          </a:p>
        </p:txBody>
      </p:sp>
      <p:sp>
        <p:nvSpPr>
          <p:cNvPr id="4105" name="Text Placeholder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/>
              <a:t>Click to edit Master text styles</a:t>
            </a:r>
          </a:p>
          <a:p>
            <a:pPr lvl="1"/>
            <a:r>
              <a:rPr lang="sr-Latn-CS" altLang="en-US"/>
              <a:t>Second level</a:t>
            </a:r>
          </a:p>
          <a:p>
            <a:pPr lvl="2"/>
            <a:r>
              <a:rPr lang="sr-Latn-CS" altLang="en-US"/>
              <a:t>Third level</a:t>
            </a:r>
          </a:p>
          <a:p>
            <a:pPr lvl="3"/>
            <a:r>
              <a:rPr lang="sr-Latn-CS" altLang="en-US"/>
              <a:t>Fourth level</a:t>
            </a:r>
          </a:p>
          <a:p>
            <a:pPr lvl="4"/>
            <a:r>
              <a:rPr lang="sr-Latn-CS" altLang="en-US"/>
              <a:t>Fifth level</a:t>
            </a:r>
          </a:p>
        </p:txBody>
      </p:sp>
      <p:sp>
        <p:nvSpPr>
          <p:cNvPr id="5130" name="Date Placeholder 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38E99"/>
                </a:solidFill>
                <a:latin typeface="Verdana" panose="020B0604030504040204" pitchFamily="34" charset="0"/>
              </a:defRPr>
            </a:lvl1pPr>
          </a:lstStyle>
          <a:p>
            <a:endParaRPr lang="sr-Latn-CS" altLang="en-US"/>
          </a:p>
        </p:txBody>
      </p:sp>
      <p:sp>
        <p:nvSpPr>
          <p:cNvPr id="5131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938E99"/>
                </a:solidFill>
                <a:latin typeface="Verdana" panose="020B0604030504040204" pitchFamily="34" charset="0"/>
              </a:defRPr>
            </a:lvl1pPr>
          </a:lstStyle>
          <a:p>
            <a:endParaRPr lang="sr-Latn-CS" altLang="en-US"/>
          </a:p>
        </p:txBody>
      </p:sp>
      <p:sp>
        <p:nvSpPr>
          <p:cNvPr id="5132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38E99"/>
                </a:solidFill>
                <a:latin typeface="Verdana" panose="020B0604030504040204" pitchFamily="34" charset="0"/>
              </a:defRPr>
            </a:lvl1pPr>
          </a:lstStyle>
          <a:p>
            <a:fld id="{D5938604-396F-48DA-A0FC-3B609A47113E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9" r:id="rId2"/>
    <p:sldLayoutId id="2147483738" r:id="rId3"/>
    <p:sldLayoutId id="2147483737" r:id="rId4"/>
    <p:sldLayoutId id="2147483736" r:id="rId5"/>
    <p:sldLayoutId id="2147483735" r:id="rId6"/>
    <p:sldLayoutId id="2147483734" r:id="rId7"/>
    <p:sldLayoutId id="2147483733" r:id="rId8"/>
    <p:sldLayoutId id="2147483732" r:id="rId9"/>
    <p:sldLayoutId id="2147483731" r:id="rId10"/>
    <p:sldLayoutId id="214748373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E8CE7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lvl="1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Wingdings 2" panose="05020102010507070707" pitchFamily="18" charset="2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lvl="2" indent="-182563" algn="l" rtl="0" eaLnBrk="0" fontAlgn="base" hangingPunct="0">
        <a:spcBef>
          <a:spcPts val="250"/>
        </a:spcBef>
        <a:spcAft>
          <a:spcPct val="0"/>
        </a:spcAft>
        <a:buClr>
          <a:srgbClr val="2DFFB1"/>
        </a:buClr>
        <a:buSzPct val="100000"/>
        <a:buFont typeface="Wingdings 2" panose="05020102010507070707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lvl="3" indent="-182563" algn="l" rtl="0" eaLnBrk="0" fontAlgn="base" hangingPunct="0">
        <a:spcBef>
          <a:spcPts val="225"/>
        </a:spcBef>
        <a:spcAft>
          <a:spcPct val="0"/>
        </a:spcAft>
        <a:buClr>
          <a:srgbClr val="2DFFB1"/>
        </a:buClr>
        <a:buSzPct val="112000"/>
        <a:buFont typeface="Wingdings 2" panose="05020102010507070707" pitchFamily="18" charset="2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lvl="4" indent="-182563" algn="l" rtl="0" eaLnBrk="0" fontAlgn="base" hangingPunct="0"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BCF1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ounded Rectangle 6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grpSp>
        <p:nvGrpSpPr>
          <p:cNvPr id="5123" name="Rounded Rectangle 8"/>
          <p:cNvGrpSpPr>
            <a:grpSpLocks/>
          </p:cNvGrpSpPr>
          <p:nvPr/>
        </p:nvGrpSpPr>
        <p:grpSpPr bwMode="auto">
          <a:xfrm>
            <a:off x="414338" y="427038"/>
            <a:ext cx="8315325" cy="5497512"/>
            <a:chOff x="0" y="0"/>
            <a:chExt cx="5238" cy="3463"/>
          </a:xfrm>
        </p:grpSpPr>
        <p:pic>
          <p:nvPicPr>
            <p:cNvPr id="5124" name="Rounded Rectangle 8"/>
            <p:cNvPicPr>
              <a:picLocks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238" cy="3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5" name="Text Box 4100"/>
            <p:cNvSpPr txBox="1">
              <a:spLocks noChangeArrowheads="1"/>
            </p:cNvSpPr>
            <p:nvPr/>
          </p:nvSpPr>
          <p:spPr bwMode="auto">
            <a:xfrm>
              <a:off x="24" y="26"/>
              <a:ext cx="5190" cy="3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0" hangingPunct="0"/>
              <a:endParaRPr lang="en-US">
                <a:solidFill>
                  <a:srgbClr val="FFFFFF"/>
                </a:solidFill>
                <a:latin typeface="Verdana" panose="020B0604030504040204" pitchFamily="34" charset="0"/>
              </a:endParaRPr>
            </a:p>
          </p:txBody>
        </p:sp>
      </p:grpSp>
      <p:sp>
        <p:nvSpPr>
          <p:cNvPr id="5126" name="Rounded Rectangle 9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endParaRPr 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sp>
        <p:nvSpPr>
          <p:cNvPr id="5127" name="Title Placeholder 1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03238" y="4986338"/>
            <a:ext cx="8183562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/>
              <a:t>Click to edit Master title style</a:t>
            </a:r>
          </a:p>
        </p:txBody>
      </p:sp>
      <p:sp>
        <p:nvSpPr>
          <p:cNvPr id="5128" name="Text Placeholder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/>
              <a:t>Click to edit Master text styles</a:t>
            </a:r>
          </a:p>
          <a:p>
            <a:pPr lvl="1"/>
            <a:r>
              <a:rPr lang="sr-Latn-CS" altLang="en-US"/>
              <a:t>Second level</a:t>
            </a:r>
          </a:p>
          <a:p>
            <a:pPr lvl="2"/>
            <a:r>
              <a:rPr lang="sr-Latn-CS" altLang="en-US"/>
              <a:t>Third level</a:t>
            </a:r>
          </a:p>
          <a:p>
            <a:pPr lvl="3"/>
            <a:r>
              <a:rPr lang="sr-Latn-CS" altLang="en-US"/>
              <a:t>Fourth level</a:t>
            </a:r>
          </a:p>
          <a:p>
            <a:pPr lvl="4"/>
            <a:r>
              <a:rPr lang="sr-Latn-CS" altLang="en-US"/>
              <a:t>Fifth level</a:t>
            </a:r>
          </a:p>
        </p:txBody>
      </p:sp>
      <p:sp>
        <p:nvSpPr>
          <p:cNvPr id="4105" name="Date Placeholder 1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38E99"/>
                </a:solidFill>
                <a:latin typeface="Verdana" panose="020B0604030504040204" pitchFamily="34" charset="0"/>
              </a:defRPr>
            </a:lvl1pPr>
          </a:lstStyle>
          <a:p>
            <a:endParaRPr lang="sr-Latn-CS" altLang="en-US"/>
          </a:p>
        </p:txBody>
      </p:sp>
      <p:sp>
        <p:nvSpPr>
          <p:cNvPr id="410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938E99"/>
                </a:solidFill>
                <a:latin typeface="Verdana" panose="020B0604030504040204" pitchFamily="34" charset="0"/>
              </a:defRPr>
            </a:lvl1pPr>
          </a:lstStyle>
          <a:p>
            <a:endParaRPr lang="sr-Latn-CS" altLang="en-US"/>
          </a:p>
        </p:txBody>
      </p:sp>
      <p:sp>
        <p:nvSpPr>
          <p:cNvPr id="410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38E99"/>
                </a:solidFill>
                <a:latin typeface="Verdana" panose="020B0604030504040204" pitchFamily="34" charset="0"/>
              </a:defRPr>
            </a:lvl1pPr>
          </a:lstStyle>
          <a:p>
            <a:fld id="{B9934A6F-6466-40B2-9B98-D331AEF81BEB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2" r:id="rId2"/>
    <p:sldLayoutId id="2147483751" r:id="rId3"/>
    <p:sldLayoutId id="2147483750" r:id="rId4"/>
    <p:sldLayoutId id="2147483749" r:id="rId5"/>
    <p:sldLayoutId id="2147483748" r:id="rId6"/>
    <p:sldLayoutId id="2147483747" r:id="rId7"/>
    <p:sldLayoutId id="2147483746" r:id="rId8"/>
    <p:sldLayoutId id="2147483745" r:id="rId9"/>
    <p:sldLayoutId id="2147483744" r:id="rId10"/>
    <p:sldLayoutId id="2147483743" r:id="rId11"/>
    <p:sldLayoutId id="2147483742" r:id="rId12"/>
    <p:sldLayoutId id="2147483741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E8CE7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lvl="1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Wingdings 2" panose="05020102010507070707" pitchFamily="18" charset="2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lvl="2" indent="-182563" algn="l" rtl="0" eaLnBrk="0" fontAlgn="base" hangingPunct="0">
        <a:spcBef>
          <a:spcPts val="250"/>
        </a:spcBef>
        <a:spcAft>
          <a:spcPct val="0"/>
        </a:spcAft>
        <a:buClr>
          <a:srgbClr val="2DFFB1"/>
        </a:buClr>
        <a:buSzPct val="100000"/>
        <a:buFont typeface="Wingdings 2" panose="05020102010507070707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lvl="3" indent="-182563" algn="l" rtl="0" eaLnBrk="0" fontAlgn="base" hangingPunct="0">
        <a:spcBef>
          <a:spcPts val="225"/>
        </a:spcBef>
        <a:spcAft>
          <a:spcPct val="0"/>
        </a:spcAft>
        <a:buClr>
          <a:srgbClr val="2DFFB1"/>
        </a:buClr>
        <a:buSzPct val="112000"/>
        <a:buFont typeface="Wingdings 2" panose="05020102010507070707" pitchFamily="18" charset="2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lvl="4" indent="-182563" algn="l" rtl="0" eaLnBrk="0" fontAlgn="base" hangingPunct="0"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5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5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5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39.jpeg"/><Relationship Id="rId4" Type="http://schemas.openxmlformats.org/officeDocument/2006/relationships/image" Target="../media/image4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5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5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5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5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5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4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5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5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5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39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5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5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wmf"/><Relationship Id="rId1" Type="http://schemas.openxmlformats.org/officeDocument/2006/relationships/slideLayout" Target="../slideLayouts/slideLayout5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5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5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5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5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14.png"/><Relationship Id="rId5" Type="http://schemas.openxmlformats.org/officeDocument/2006/relationships/image" Target="../media/image7.png"/><Relationship Id="rId4" Type="http://schemas.openxmlformats.org/officeDocument/2006/relationships/image" Target="../media/image13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5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61.png"/><Relationship Id="rId4" Type="http://schemas.openxmlformats.org/officeDocument/2006/relationships/image" Target="../media/image59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6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4"/>
          <p:cNvSpPr/>
          <p:nvPr/>
        </p:nvSpPr>
        <p:spPr>
          <a:xfrm>
            <a:off x="0" y="2492375"/>
            <a:ext cx="8915400" cy="94456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sr-Cyrl-RS" altLang="en-US" sz="2800" b="1">
                <a:solidFill>
                  <a:srgbClr val="937C3B"/>
                </a:solidFill>
              </a:rPr>
              <a:t>ПОТПОРНА ТКИВА ЗУБА</a:t>
            </a:r>
          </a:p>
          <a:p>
            <a:pPr algn="ctr"/>
            <a:r>
              <a:rPr lang="sr-Cyrl-RS" altLang="en-US" sz="2800" b="1">
                <a:solidFill>
                  <a:srgbClr val="937C3B"/>
                </a:solidFill>
              </a:rPr>
              <a:t>ПОСЕБНЕ АНАТОМСКЕ СТРУКТУРЕ ЗУБА</a:t>
            </a:r>
          </a:p>
        </p:txBody>
      </p:sp>
      <p:pic>
        <p:nvPicPr>
          <p:cNvPr id="717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1027113"/>
            <a:ext cx="14287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itle 1"/>
          <p:cNvSpPr>
            <a:spLocks noGrp="1" noChangeArrowheads="1"/>
          </p:cNvSpPr>
          <p:nvPr>
            <p:ph type="ctrTitle" idx="4294967295"/>
          </p:nvPr>
        </p:nvSpPr>
        <p:spPr>
          <a:xfrm>
            <a:off x="1655763" y="1198563"/>
            <a:ext cx="6858000" cy="709612"/>
          </a:xfrm>
        </p:spPr>
        <p:txBody>
          <a:bodyPr lIns="68580" tIns="34290" rIns="68580" bIns="34290"/>
          <a:lstStyle/>
          <a:p>
            <a:pPr defTabSz="457200"/>
            <a:r>
              <a:rPr lang="sr-Cyrl-RS" altLang="en-US" sz="2100"/>
              <a:t>Факултет медицинских наука</a:t>
            </a:r>
            <a:br>
              <a:rPr lang="sr-Cyrl-RS" altLang="en-US" sz="2100"/>
            </a:br>
            <a:r>
              <a:rPr lang="sr-Cyrl-RS" altLang="en-US" sz="2100"/>
              <a:t>Универзитет у Крагујевцу</a:t>
            </a:r>
            <a:endParaRPr lang="sr-Latn-RS" altLang="en-US" sz="21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rrowheads="1"/>
          </p:cNvSpPr>
          <p:nvPr>
            <p:ph type="title" hasCustomPrompt="1"/>
          </p:nvPr>
        </p:nvSpPr>
        <p:spPr>
          <a:xfrm>
            <a:off x="4068763" y="333375"/>
            <a:ext cx="4773612" cy="692150"/>
          </a:xfrm>
          <a:ln>
            <a:miter/>
          </a:ln>
        </p:spPr>
        <p:txBody>
          <a:bodyPr anchor="ctr"/>
          <a:lstStyle/>
          <a:p>
            <a:r>
              <a:rPr lang="sr-Latn-CS" sz="4000">
                <a:effectLst>
                  <a:outerShdw blurRad="38100" dist="38100" dir="2700000" algn="tl">
                    <a:srgbClr val="000000"/>
                  </a:outerShdw>
                </a:effectLst>
              </a:rPr>
              <a:t>Алвеоларна кост</a:t>
            </a:r>
          </a:p>
        </p:txBody>
      </p:sp>
      <p:pic>
        <p:nvPicPr>
          <p:cNvPr id="16386" name="Picture 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1844675"/>
            <a:ext cx="2671762" cy="156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3357563"/>
            <a:ext cx="2698750" cy="176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2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2492375"/>
            <a:ext cx="1360488" cy="204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Text Box 26"/>
          <p:cNvSpPr txBox="1">
            <a:spLocks noChangeArrowheads="1"/>
          </p:cNvSpPr>
          <p:nvPr/>
        </p:nvSpPr>
        <p:spPr bwMode="auto">
          <a:xfrm>
            <a:off x="395288" y="1412875"/>
            <a:ext cx="469423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Latn-CS">
                <a:latin typeface="Tahoma" panose="020B0604030504040204" pitchFamily="34" charset="0"/>
                <a:cs typeface="Tahoma" panose="020B0604030504040204" pitchFamily="34" charset="0"/>
              </a:rPr>
              <a:t>Processus alveolaris maxillae</a:t>
            </a:r>
          </a:p>
          <a:p>
            <a:pPr eaLnBrk="0" hangingPunct="0">
              <a:buFont typeface="Arial" panose="020B0604020202020204" pitchFamily="34" charset="0"/>
              <a:buChar char="•"/>
            </a:pPr>
            <a:r>
              <a:rPr lang="sr-Latn-CS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sr-Cyrl-RS" altLang="sr-Latn-CS">
                <a:latin typeface="Tahoma" panose="020B0604030504040204" pitchFamily="34" charset="0"/>
                <a:cs typeface="Tahoma" panose="020B0604030504040204" pitchFamily="34" charset="0"/>
              </a:rPr>
              <a:t>2 врсте компактне кости између којих је </a:t>
            </a:r>
            <a:endParaRPr lang="sr-Latn-CS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0" hangingPunct="0">
              <a:buFont typeface="Arial" panose="020B0604020202020204" pitchFamily="34" charset="0"/>
              <a:buChar char="•"/>
            </a:pPr>
            <a:r>
              <a:rPr lang="sr-Latn-CS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sr-Cyrl-RS" altLang="sr-Latn-CS">
                <a:latin typeface="Tahoma" panose="020B0604030504040204" pitchFamily="34" charset="0"/>
                <a:cs typeface="Tahoma" panose="020B0604030504040204" pitchFamily="34" charset="0"/>
              </a:rPr>
              <a:t>спонгиозна кост</a:t>
            </a:r>
          </a:p>
        </p:txBody>
      </p:sp>
      <p:sp>
        <p:nvSpPr>
          <p:cNvPr id="10247" name="Text Box 27"/>
          <p:cNvSpPr txBox="1"/>
          <p:nvPr/>
        </p:nvSpPr>
        <p:spPr>
          <a:xfrm>
            <a:off x="252413" y="2492375"/>
            <a:ext cx="5051425" cy="393223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Cyrl-RS" altLang="sr-Latn-CS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* Периферни кортекс</a:t>
            </a:r>
          </a:p>
          <a:p>
            <a:pPr eaLnBrk="0" hangingPunct="0">
              <a:buFont typeface="Arial" panose="020B0604020202020204" pitchFamily="34" charset="0"/>
              <a:buAutoNum type="arabicPeriod"/>
            </a:pPr>
            <a:r>
              <a:rPr lang="sr-Latn-CS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Вестибуларни кортекс</a:t>
            </a:r>
          </a:p>
          <a:p>
            <a:pPr eaLnBrk="0" hangingPunct="0">
              <a:buFont typeface="Arial" panose="020B0604020202020204" pitchFamily="34" charset="0"/>
              <a:buAutoNum type="arabicPeriod"/>
            </a:pPr>
            <a:r>
              <a:rPr lang="sr-Latn-CS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Орални кортекс</a:t>
            </a:r>
          </a:p>
          <a:p>
            <a:pPr eaLnBrk="0" hangingPunct="0"/>
            <a:r>
              <a:rPr lang="sr-Cyrl-RS" altLang="sr-Latn-CS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- дебљи од вестибуларног</a:t>
            </a:r>
          </a:p>
          <a:p>
            <a:pPr eaLnBrk="0" hangingPunct="0"/>
            <a:r>
              <a:rPr lang="sr-Cyrl-RS" altLang="sr-Latn-CS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- прекривен периостом</a:t>
            </a:r>
          </a:p>
          <a:p>
            <a:pPr eaLnBrk="0" hangingPunct="0"/>
            <a:r>
              <a:rPr lang="sr-Cyrl-RS" altLang="sr-Latn-CS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- нема припоја мишића</a:t>
            </a:r>
          </a:p>
          <a:p>
            <a:pPr eaLnBrk="0" hangingPunct="0"/>
            <a:endParaRPr lang="sr-Cyrl-RS" altLang="sr-Latn-CS">
              <a:solidFill>
                <a:srgbClr val="00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0" hangingPunct="0"/>
            <a:r>
              <a:rPr lang="sr-Cyrl-RS" altLang="sr-Latn-CS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* Унутрашњи кортекс (фасцикуларна кост)</a:t>
            </a:r>
          </a:p>
          <a:p>
            <a:pPr eaLnBrk="0" hangingPunct="0"/>
            <a:r>
              <a:rPr lang="sr-Cyrl-RS" altLang="sr-Latn-CS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3.  </a:t>
            </a:r>
            <a:r>
              <a:rPr lang="sr-Latn-CS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Алвеоларни кортекс</a:t>
            </a:r>
          </a:p>
          <a:p>
            <a:pPr eaLnBrk="0" hangingPunct="0"/>
            <a:r>
              <a:rPr lang="sr-Cyrl-RS" altLang="en-US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- налази се наспрам корена зуба</a:t>
            </a:r>
            <a:r>
              <a:rPr lang="en-GB" altLang="sr-Cyrl-RS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, </a:t>
            </a:r>
            <a:br>
              <a:rPr lang="en-GB" altLang="sr-Cyrl-RS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</a:br>
            <a:r>
              <a:rPr lang="en-GB" altLang="sr-Cyrl-RS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sr-Cyrl-RS" altLang="sr-Cyrl-RS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тј.</a:t>
            </a:r>
            <a:r>
              <a:rPr lang="sr-Cyrl-RS" altLang="en-US">
                <a:sym typeface="SimSun" panose="02010600030101010101" pitchFamily="2" charset="-122"/>
              </a:rPr>
              <a:t>чини зидове </a:t>
            </a:r>
            <a:r>
              <a:rPr lang="en-GB" altLang="en-US">
                <a:sym typeface="SimSun" panose="02010600030101010101" pitchFamily="2" charset="-122"/>
              </a:rPr>
              <a:t>alveola dentales</a:t>
            </a:r>
            <a:endParaRPr lang="sr-Cyrl-RS" altLang="sr-Cyrl-RS">
              <a:solidFill>
                <a:srgbClr val="00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0" hangingPunct="0"/>
            <a:r>
              <a:rPr lang="sr-Cyrl-RS" altLang="en-US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- шупљикава костпрожета крв. судовима</a:t>
            </a:r>
          </a:p>
          <a:p>
            <a:pPr eaLnBrk="0" hangingPunct="0"/>
            <a:r>
              <a:rPr lang="sr-Cyrl-RS" altLang="en-US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- за алвеоларни кортекс припајају се</a:t>
            </a:r>
          </a:p>
          <a:p>
            <a:pPr eaLnBrk="0" hangingPunct="0"/>
            <a:r>
              <a:rPr lang="sr-Cyrl-RS" altLang="en-US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en-GB" altLang="en-US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Sharpey-</a:t>
            </a:r>
            <a:r>
              <a:rPr lang="sr-Cyrl-RS" altLang="en-US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ева влакна, односно периодонцијум</a:t>
            </a:r>
          </a:p>
        </p:txBody>
      </p:sp>
      <p:sp>
        <p:nvSpPr>
          <p:cNvPr id="16391" name="Text Box 28"/>
          <p:cNvSpPr txBox="1">
            <a:spLocks noChangeArrowheads="1"/>
          </p:cNvSpPr>
          <p:nvPr/>
        </p:nvSpPr>
        <p:spPr bwMode="auto">
          <a:xfrm>
            <a:off x="7956550" y="4148138"/>
            <a:ext cx="3095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Latn-CS" dirty="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sr-Latn-CS" altLang="en-US" dirty="0">
              <a:solidFill>
                <a:srgbClr val="00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392" name="Text Box 29"/>
          <p:cNvSpPr txBox="1">
            <a:spLocks noChangeArrowheads="1"/>
          </p:cNvSpPr>
          <p:nvPr/>
        </p:nvSpPr>
        <p:spPr bwMode="auto">
          <a:xfrm>
            <a:off x="7109843" y="2171700"/>
            <a:ext cx="3095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Latn-CS" dirty="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sr-Latn-CS" altLang="en-US" dirty="0">
              <a:solidFill>
                <a:srgbClr val="00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393" name="Text Box 30"/>
          <p:cNvSpPr txBox="1">
            <a:spLocks noChangeArrowheads="1"/>
          </p:cNvSpPr>
          <p:nvPr/>
        </p:nvSpPr>
        <p:spPr bwMode="auto">
          <a:xfrm>
            <a:off x="7740650" y="4364038"/>
            <a:ext cx="3095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Latn-CS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sr-Latn-CS" altLang="en-US">
              <a:solidFill>
                <a:srgbClr val="00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394" name="Text Box 31"/>
          <p:cNvSpPr txBox="1">
            <a:spLocks noChangeArrowheads="1"/>
          </p:cNvSpPr>
          <p:nvPr/>
        </p:nvSpPr>
        <p:spPr bwMode="auto">
          <a:xfrm>
            <a:off x="5508625" y="3573463"/>
            <a:ext cx="3095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Latn-CS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sr-Latn-CS" altLang="en-US">
              <a:solidFill>
                <a:srgbClr val="00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395" name="Text Box 32"/>
          <p:cNvSpPr txBox="1">
            <a:spLocks noChangeArrowheads="1"/>
          </p:cNvSpPr>
          <p:nvPr/>
        </p:nvSpPr>
        <p:spPr bwMode="auto">
          <a:xfrm>
            <a:off x="5364163" y="2781300"/>
            <a:ext cx="3095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Latn-CS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sr-Latn-CS" altLang="en-US">
              <a:solidFill>
                <a:srgbClr val="00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396" name="Text Box 26"/>
          <p:cNvSpPr txBox="1">
            <a:spLocks noChangeArrowheads="1"/>
          </p:cNvSpPr>
          <p:nvPr/>
        </p:nvSpPr>
        <p:spPr bwMode="auto">
          <a:xfrm>
            <a:off x="522288" y="965200"/>
            <a:ext cx="666591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Cyrl-RS" altLang="en-US">
                <a:latin typeface="Tahoma" panose="020B0604030504040204" pitchFamily="34" charset="0"/>
                <a:cs typeface="Tahoma" panose="020B0604030504040204" pitchFamily="34" charset="0"/>
              </a:rPr>
              <a:t>- коштано ткиво које окружује и подупире зубе у обе вилице</a:t>
            </a:r>
          </a:p>
        </p:txBody>
      </p:sp>
      <p:sp>
        <p:nvSpPr>
          <p:cNvPr id="16397" name="Text Box 2"/>
          <p:cNvSpPr txBox="1">
            <a:spLocks noChangeArrowheads="1"/>
          </p:cNvSpPr>
          <p:nvPr/>
        </p:nvSpPr>
        <p:spPr bwMode="auto">
          <a:xfrm>
            <a:off x="4716463" y="5229225"/>
            <a:ext cx="4365625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Cyrl-RS" altLang="en-GB"/>
              <a:t>* Сва три кортекса спајају се у пределу</a:t>
            </a:r>
          </a:p>
          <a:p>
            <a:pPr eaLnBrk="0" hangingPunct="0"/>
            <a:r>
              <a:rPr lang="sr-Cyrl-RS" altLang="en-GB"/>
              <a:t>   врха алвеоларног гребена</a:t>
            </a:r>
          </a:p>
        </p:txBody>
      </p:sp>
      <p:sp>
        <p:nvSpPr>
          <p:cNvPr id="16" name="Text Box 28"/>
          <p:cNvSpPr txBox="1">
            <a:spLocks noChangeArrowheads="1"/>
          </p:cNvSpPr>
          <p:nvPr/>
        </p:nvSpPr>
        <p:spPr bwMode="auto">
          <a:xfrm>
            <a:off x="6466696" y="2065144"/>
            <a:ext cx="3095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Latn-CS" dirty="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sr-Latn-CS" altLang="en-US" dirty="0">
              <a:solidFill>
                <a:srgbClr val="00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Text Box 29"/>
          <p:cNvSpPr txBox="1">
            <a:spLocks noChangeArrowheads="1"/>
          </p:cNvSpPr>
          <p:nvPr/>
        </p:nvSpPr>
        <p:spPr bwMode="auto">
          <a:xfrm>
            <a:off x="7535068" y="3849209"/>
            <a:ext cx="3095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Latn-CS" dirty="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sr-Latn-CS" altLang="en-US" dirty="0">
              <a:solidFill>
                <a:srgbClr val="00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type="title" hasCustomPrompt="1"/>
          </p:nvPr>
        </p:nvSpPr>
        <p:spPr>
          <a:xfrm>
            <a:off x="3995738" y="476250"/>
            <a:ext cx="4951412" cy="692150"/>
          </a:xfrm>
          <a:ln>
            <a:miter/>
          </a:ln>
        </p:spPr>
        <p:txBody>
          <a:bodyPr anchor="ctr"/>
          <a:lstStyle/>
          <a:p>
            <a:pPr eaLnBrk="1" hangingPunct="1"/>
            <a:r>
              <a:rPr lang="sr-Cyrl-RS" altLang="sr-Latn-CS" sz="4000">
                <a:effectLst>
                  <a:outerShdw blurRad="38100" dist="38100" dir="2700000" algn="tl">
                    <a:srgbClr val="000000"/>
                  </a:outerShdw>
                </a:effectLst>
              </a:rPr>
              <a:t>Алвеоларна кост</a:t>
            </a:r>
          </a:p>
        </p:txBody>
      </p:sp>
      <p:pic>
        <p:nvPicPr>
          <p:cNvPr id="17410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2636838"/>
            <a:ext cx="3024187" cy="207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4652963"/>
            <a:ext cx="3024187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5950" y="2636838"/>
            <a:ext cx="2673350" cy="396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Text Box 10"/>
          <p:cNvSpPr txBox="1">
            <a:spLocks noChangeArrowheads="1"/>
          </p:cNvSpPr>
          <p:nvPr/>
        </p:nvSpPr>
        <p:spPr bwMode="auto">
          <a:xfrm>
            <a:off x="395288" y="1484313"/>
            <a:ext cx="3424237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Latn-CS">
                <a:latin typeface="Tahoma" panose="020B0604030504040204" pitchFamily="34" charset="0"/>
                <a:cs typeface="Tahoma" panose="020B0604030504040204" pitchFamily="34" charset="0"/>
              </a:rPr>
              <a:t>Processus alveolaris mandibulae</a:t>
            </a:r>
          </a:p>
          <a:p>
            <a:pPr eaLnBrk="0" hangingPunct="0">
              <a:buFont typeface="Arial" panose="020B0604020202020204" pitchFamily="34" charset="0"/>
              <a:buChar char="•"/>
            </a:pPr>
            <a:r>
              <a:rPr lang="sr-Latn-CS">
                <a:latin typeface="Tahoma" panose="020B0604030504040204" pitchFamily="34" charset="0"/>
                <a:cs typeface="Tahoma" panose="020B0604030504040204" pitchFamily="34" charset="0"/>
              </a:rPr>
              <a:t> Kompakta</a:t>
            </a:r>
          </a:p>
          <a:p>
            <a:pPr eaLnBrk="0" hangingPunct="0">
              <a:buFont typeface="Arial" panose="020B0604020202020204" pitchFamily="34" charset="0"/>
              <a:buChar char="•"/>
            </a:pPr>
            <a:r>
              <a:rPr lang="sr-Latn-CS">
                <a:latin typeface="Tahoma" panose="020B0604030504040204" pitchFamily="34" charset="0"/>
                <a:cs typeface="Tahoma" panose="020B0604030504040204" pitchFamily="34" charset="0"/>
              </a:rPr>
              <a:t> spongioza</a:t>
            </a:r>
            <a:endParaRPr lang="sr-Latn-CS" altLang="en-US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414" name="Text Box 11"/>
          <p:cNvSpPr txBox="1">
            <a:spLocks noChangeArrowheads="1"/>
          </p:cNvSpPr>
          <p:nvPr/>
        </p:nvSpPr>
        <p:spPr bwMode="auto">
          <a:xfrm>
            <a:off x="395288" y="3355975"/>
            <a:ext cx="2873375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buFont typeface="Arial" panose="020B0604020202020204" pitchFamily="34" charset="0"/>
              <a:buAutoNum type="arabicPeriod"/>
            </a:pPr>
            <a:r>
              <a:rPr lang="sr-Cyrl-RS" altLang="sr-Latn-CS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Вестибуларни кортекс</a:t>
            </a:r>
          </a:p>
          <a:p>
            <a:pPr eaLnBrk="0" hangingPunct="0">
              <a:buFont typeface="Arial" panose="020B0604020202020204" pitchFamily="34" charset="0"/>
              <a:buAutoNum type="arabicPeriod"/>
            </a:pPr>
            <a:r>
              <a:rPr lang="sr-Cyrl-RS" altLang="sr-Latn-CS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Орални кортекс</a:t>
            </a:r>
          </a:p>
          <a:p>
            <a:pPr eaLnBrk="0" hangingPunct="0">
              <a:buFont typeface="Arial" panose="020B0604020202020204" pitchFamily="34" charset="0"/>
              <a:buAutoNum type="arabicPeriod"/>
            </a:pPr>
            <a:r>
              <a:rPr lang="sr-Cyrl-RS" altLang="en-US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Алвеоларни кортекс</a:t>
            </a:r>
          </a:p>
        </p:txBody>
      </p:sp>
      <p:sp>
        <p:nvSpPr>
          <p:cNvPr id="17415" name="Text Box 12"/>
          <p:cNvSpPr txBox="1">
            <a:spLocks noChangeArrowheads="1"/>
          </p:cNvSpPr>
          <p:nvPr/>
        </p:nvSpPr>
        <p:spPr bwMode="auto">
          <a:xfrm>
            <a:off x="4695825" y="3803650"/>
            <a:ext cx="3095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Latn-CS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sr-Latn-CS" altLang="en-US">
              <a:solidFill>
                <a:srgbClr val="00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0"/>
            <a:ext cx="8229600" cy="954088"/>
          </a:xfrm>
          <a:ln>
            <a:miter/>
          </a:ln>
        </p:spPr>
        <p:txBody>
          <a:bodyPr anchor="ctr"/>
          <a:lstStyle/>
          <a:p>
            <a:r>
              <a:rPr lang="sr-Latn-CS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Денталне структуре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1196975"/>
            <a:ext cx="3529012" cy="234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Line 4"/>
          <p:cNvSpPr>
            <a:spLocks noChangeShapeType="1"/>
          </p:cNvSpPr>
          <p:nvPr/>
        </p:nvSpPr>
        <p:spPr bwMode="auto">
          <a:xfrm>
            <a:off x="323850" y="908050"/>
            <a:ext cx="8496300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en-US" altLang="en-US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460" name="Text Box 5"/>
          <p:cNvSpPr txBox="1">
            <a:spLocks noChangeArrowheads="1"/>
          </p:cNvSpPr>
          <p:nvPr/>
        </p:nvSpPr>
        <p:spPr bwMode="auto">
          <a:xfrm>
            <a:off x="323850" y="1196975"/>
            <a:ext cx="4537075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Latn-CS" sz="2000" b="1">
                <a:latin typeface="Times New Roman" panose="02020603050405020304" pitchFamily="18" charset="0"/>
                <a:cs typeface="Tahoma" panose="020B0604030504040204" pitchFamily="34" charset="0"/>
              </a:rPr>
              <a:t>Топографски делови зуба:</a:t>
            </a:r>
          </a:p>
          <a:p>
            <a:pPr eaLnBrk="0" hangingPunct="0"/>
            <a:endParaRPr lang="sr-Latn-CS" sz="2000" b="1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>
              <a:buFont typeface="Wingdings" panose="05000000000000000000" pitchFamily="2" charset="2"/>
              <a:buChar char="§"/>
            </a:pPr>
            <a:r>
              <a:rPr lang="sr-Latn-CS" sz="2000" b="1">
                <a:latin typeface="Times New Roman" panose="02020603050405020304" pitchFamily="18" charset="0"/>
                <a:cs typeface="Tahoma" panose="020B0604030504040204" pitchFamily="34" charset="0"/>
              </a:rPr>
              <a:t> Круна зуба</a:t>
            </a:r>
          </a:p>
          <a:p>
            <a:pPr eaLnBrk="0" hangingPunct="0">
              <a:buFont typeface="Wingdings" panose="05000000000000000000" pitchFamily="2" charset="2"/>
              <a:buChar char="§"/>
            </a:pPr>
            <a:endParaRPr lang="sr-Latn-CS" sz="2000" b="1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>
              <a:buFont typeface="Wingdings" panose="05000000000000000000" pitchFamily="2" charset="2"/>
              <a:buChar char="§"/>
            </a:pPr>
            <a:r>
              <a:rPr lang="sr-Latn-CS" sz="2000" b="1">
                <a:latin typeface="Times New Roman" panose="02020603050405020304" pitchFamily="18" charset="0"/>
                <a:cs typeface="Tahoma" panose="020B0604030504040204" pitchFamily="34" charset="0"/>
              </a:rPr>
              <a:t> Врат зуба</a:t>
            </a:r>
          </a:p>
          <a:p>
            <a:pPr eaLnBrk="0" hangingPunct="0">
              <a:buFont typeface="Wingdings" panose="05000000000000000000" pitchFamily="2" charset="2"/>
              <a:buChar char="§"/>
            </a:pPr>
            <a:endParaRPr lang="sr-Latn-CS" sz="2000" b="1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>
              <a:buFont typeface="Wingdings" panose="05000000000000000000" pitchFamily="2" charset="2"/>
              <a:buChar char="§"/>
            </a:pPr>
            <a:r>
              <a:rPr lang="sr-Latn-CS" sz="2000" b="1">
                <a:latin typeface="Times New Roman" panose="02020603050405020304" pitchFamily="18" charset="0"/>
                <a:cs typeface="Tahoma" panose="020B0604030504040204" pitchFamily="34" charset="0"/>
              </a:rPr>
              <a:t> Корен зуба</a:t>
            </a:r>
            <a:endParaRPr lang="sr-Latn-CS" sz="2000" b="1">
              <a:solidFill>
                <a:schemeClr val="accent1"/>
              </a:solidFill>
              <a:latin typeface="Times New Roman" panose="02020603050405020304" pitchFamily="18" charset="0"/>
              <a:cs typeface="Tahoma" panose="020B0604030504040204" pitchFamily="34" charset="0"/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644900"/>
            <a:ext cx="1819275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3644900"/>
            <a:ext cx="1746250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3573463"/>
            <a:ext cx="1250950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4" name="Line 9"/>
          <p:cNvSpPr>
            <a:spLocks noChangeShapeType="1"/>
          </p:cNvSpPr>
          <p:nvPr/>
        </p:nvSpPr>
        <p:spPr bwMode="auto">
          <a:xfrm>
            <a:off x="3779838" y="3860800"/>
            <a:ext cx="1296987" cy="0"/>
          </a:xfrm>
          <a:prstGeom prst="line">
            <a:avLst/>
          </a:prstGeom>
          <a:noFill/>
          <a:ln w="9525">
            <a:solidFill>
              <a:srgbClr val="FF33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en-US" altLang="en-US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465" name="Line 10"/>
          <p:cNvSpPr>
            <a:spLocks noChangeShapeType="1"/>
          </p:cNvSpPr>
          <p:nvPr/>
        </p:nvSpPr>
        <p:spPr bwMode="auto">
          <a:xfrm>
            <a:off x="4211638" y="4652963"/>
            <a:ext cx="865187" cy="0"/>
          </a:xfrm>
          <a:prstGeom prst="line">
            <a:avLst/>
          </a:prstGeom>
          <a:noFill/>
          <a:ln w="9525">
            <a:solidFill>
              <a:srgbClr val="FF33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en-US" altLang="en-US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466" name="Line 11"/>
          <p:cNvSpPr>
            <a:spLocks noChangeShapeType="1"/>
          </p:cNvSpPr>
          <p:nvPr/>
        </p:nvSpPr>
        <p:spPr bwMode="auto">
          <a:xfrm>
            <a:off x="4140200" y="4797425"/>
            <a:ext cx="936625" cy="0"/>
          </a:xfrm>
          <a:prstGeom prst="line">
            <a:avLst/>
          </a:prstGeom>
          <a:noFill/>
          <a:ln w="9525">
            <a:solidFill>
              <a:srgbClr val="FF33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en-US" altLang="en-US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467" name="Line 12"/>
          <p:cNvSpPr>
            <a:spLocks noChangeShapeType="1"/>
          </p:cNvSpPr>
          <p:nvPr/>
        </p:nvSpPr>
        <p:spPr bwMode="auto">
          <a:xfrm>
            <a:off x="3924300" y="6237288"/>
            <a:ext cx="1152525" cy="0"/>
          </a:xfrm>
          <a:prstGeom prst="line">
            <a:avLst/>
          </a:prstGeom>
          <a:noFill/>
          <a:ln w="9525">
            <a:solidFill>
              <a:srgbClr val="FF33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en-US" altLang="en-US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468" name="Line 13"/>
          <p:cNvSpPr>
            <a:spLocks noChangeShapeType="1"/>
          </p:cNvSpPr>
          <p:nvPr/>
        </p:nvSpPr>
        <p:spPr bwMode="auto">
          <a:xfrm>
            <a:off x="5076825" y="3860800"/>
            <a:ext cx="0" cy="720725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en-US" altLang="en-US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469" name="Line 14"/>
          <p:cNvSpPr>
            <a:spLocks noChangeShapeType="1"/>
          </p:cNvSpPr>
          <p:nvPr/>
        </p:nvSpPr>
        <p:spPr bwMode="auto">
          <a:xfrm>
            <a:off x="5076825" y="4652963"/>
            <a:ext cx="0" cy="144462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en-US" altLang="en-US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470" name="Line 15"/>
          <p:cNvSpPr>
            <a:spLocks noChangeShapeType="1"/>
          </p:cNvSpPr>
          <p:nvPr/>
        </p:nvSpPr>
        <p:spPr bwMode="auto">
          <a:xfrm>
            <a:off x="5076825" y="4868863"/>
            <a:ext cx="0" cy="1296987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en-US" altLang="en-US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rrowheads="1"/>
          </p:cNvSpPr>
          <p:nvPr>
            <p:ph type="title" hasCustomPrompt="1"/>
          </p:nvPr>
        </p:nvSpPr>
        <p:spPr>
          <a:xfrm>
            <a:off x="611188" y="333375"/>
            <a:ext cx="4330700" cy="669925"/>
          </a:xfrm>
          <a:ln>
            <a:miter/>
          </a:ln>
        </p:spPr>
        <p:txBody>
          <a:bodyPr anchor="ctr"/>
          <a:lstStyle/>
          <a:p>
            <a:r>
              <a:rPr lang="sr-Latn-CS" altLang="x-none" noProof="1">
                <a:effectLst>
                  <a:outerShdw blurRad="38100" dist="38100" dir="2700000">
                    <a:srgbClr val="C0C0C0"/>
                  </a:outerShdw>
                </a:effectLst>
              </a:rPr>
              <a:t>Периодонцијум  </a:t>
            </a:r>
          </a:p>
        </p:txBody>
      </p:sp>
      <p:sp>
        <p:nvSpPr>
          <p:cNvPr id="10243" name="Rectangle 3"/>
          <p:cNvSpPr>
            <a:spLocks noGrp="1" noRot="1" noChangeArrowheads="1"/>
          </p:cNvSpPr>
          <p:nvPr>
            <p:ph type="body" sz="half" idx="1" hasCustomPrompt="1"/>
          </p:nvPr>
        </p:nvSpPr>
        <p:spPr>
          <a:xfrm>
            <a:off x="395710" y="981075"/>
            <a:ext cx="8207375" cy="5544140"/>
          </a:xfrm>
          <a:ln>
            <a:miter/>
          </a:ln>
        </p:spPr>
        <p:txBody>
          <a:bodyPr lIns="91440" tIns="45720"/>
          <a:lstStyle/>
          <a:p>
            <a:pPr marL="0" indent="0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sr-Cyrl-RS" altLang="sr-Latn-CS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- Представља меко ткиво које окружује корен зуба и причвршћује</a:t>
            </a:r>
            <a:br>
              <a:rPr lang="sr-Cyrl-RS" altLang="sr-Latn-CS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</a:br>
            <a:r>
              <a:rPr lang="sr-Cyrl-RS" altLang="sr-Latn-CS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 га  за околни алвеоларни кортекс</a:t>
            </a:r>
          </a:p>
          <a:p>
            <a:pPr marL="0" indent="0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sr-Cyrl-RS" altLang="sr-Latn-CS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- Веза је типа ГОМОФОЗЕ, тј. дентоосеална веза која омогућава</a:t>
            </a:r>
            <a:br>
              <a:rPr lang="sr-Cyrl-RS" altLang="sr-Latn-CS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</a:br>
            <a:r>
              <a:rPr lang="sr-Cyrl-RS" altLang="sr-Latn-CS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 ограничене покрете</a:t>
            </a:r>
          </a:p>
          <a:p>
            <a:pPr marL="0" indent="0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sr-Cyrl-RS" altLang="sr-Latn-CS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- Периодонтални простор </a:t>
            </a:r>
            <a:r>
              <a:rPr lang="en-GB" altLang="sr-Latn-CS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(</a:t>
            </a:r>
            <a:r>
              <a:rPr lang="en-GB" altLang="sr-Latn-CS" sz="20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spatium</a:t>
            </a:r>
            <a:r>
              <a:rPr lang="en-GB" altLang="sr-Latn-CS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GB" altLang="sr-Latn-CS" sz="20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periodontale</a:t>
            </a:r>
            <a:r>
              <a:rPr lang="en-GB" altLang="sr-Latn-CS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)</a:t>
            </a:r>
          </a:p>
          <a:p>
            <a:pPr marL="0" indent="0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en-GB" altLang="sr-Latn-CS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  - </a:t>
            </a:r>
            <a:r>
              <a:rPr lang="sr-Cyrl-RS" altLang="en-GB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облика пешчаног сата, најужи у пределу преласка апикалне у средњу</a:t>
            </a:r>
            <a:br>
              <a:rPr lang="sr-Cyrl-RS" altLang="en-GB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</a:br>
            <a:r>
              <a:rPr lang="sr-Cyrl-RS" altLang="en-GB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      1/3 корена</a:t>
            </a:r>
          </a:p>
          <a:p>
            <a:pPr marL="0" indent="0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sr-Cyrl-RS" altLang="en-GB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  - према круни прелази у ткиво гингиве, а у апикалној зони се наставља</a:t>
            </a:r>
            <a:br>
              <a:rPr lang="sr-Cyrl-RS" altLang="en-GB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</a:br>
            <a:r>
              <a:rPr lang="sr-Cyrl-RS" altLang="en-GB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      ткивом пулпе</a:t>
            </a:r>
          </a:p>
          <a:p>
            <a:pPr marL="0" indent="0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sr-Cyrl-RS" altLang="en-GB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  - ширина 0.18-0.20 </a:t>
            </a:r>
            <a:r>
              <a:rPr lang="en-GB" altLang="en-GB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m</a:t>
            </a:r>
            <a:r>
              <a:rPr lang="en-GB" altLang="sr-Latn-CS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m</a:t>
            </a:r>
            <a:r>
              <a:rPr lang="sr-Cyrl-RS" altLang="en-GB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, са годинама се смањује</a:t>
            </a:r>
          </a:p>
          <a:p>
            <a:pPr marL="0" indent="0">
              <a:lnSpc>
                <a:spcPct val="90000"/>
              </a:lnSpc>
              <a:buFont typeface="Wingdings 2" panose="05020102010507070707" pitchFamily="18" charset="2"/>
              <a:buNone/>
            </a:pPr>
            <a:endParaRPr lang="sr-Cyrl-RS" altLang="sr-Latn-CS" sz="20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</a:endParaRPr>
          </a:p>
          <a:p>
            <a:pPr marL="0" indent="0">
              <a:lnSpc>
                <a:spcPct val="90000"/>
              </a:lnSpc>
            </a:pPr>
            <a:r>
              <a:rPr lang="sr-Latn-CS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Основна </a:t>
            </a:r>
            <a:r>
              <a:rPr lang="sr-Cyrl-RS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колагена </a:t>
            </a:r>
            <a:r>
              <a:rPr lang="sr-Latn-CS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влакна</a:t>
            </a:r>
            <a:endParaRPr lang="sr-Cyrl-RS" sz="20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</a:endParaRPr>
          </a:p>
          <a:p>
            <a:pPr marL="0" indent="0">
              <a:lnSpc>
                <a:spcPct val="90000"/>
              </a:lnSpc>
            </a:pPr>
            <a:r>
              <a:rPr lang="sr-Cyrl-RS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Остала колагена и еластична влакна</a:t>
            </a:r>
          </a:p>
          <a:p>
            <a:pPr marL="0" indent="0">
              <a:lnSpc>
                <a:spcPct val="90000"/>
              </a:lnSpc>
            </a:pPr>
            <a:r>
              <a:rPr lang="sr-Cyrl-RS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Фибробласти, остеобласти, цементобласти</a:t>
            </a:r>
            <a:endParaRPr lang="sr-Latn-CS" sz="20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</a:endParaRPr>
          </a:p>
          <a:p>
            <a:pPr marL="0" indent="0">
              <a:lnSpc>
                <a:spcPct val="90000"/>
              </a:lnSpc>
            </a:pPr>
            <a:r>
              <a:rPr lang="sr-Latn-CS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Интерстициј</a:t>
            </a:r>
            <a:r>
              <a:rPr lang="sr-Cyrl-RS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ум перодонцијума</a:t>
            </a:r>
          </a:p>
          <a:p>
            <a:pPr marL="0" indent="0">
              <a:lnSpc>
                <a:spcPct val="90000"/>
              </a:lnSpc>
            </a:pPr>
            <a:r>
              <a:rPr lang="sr-Latn-CS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Крвни судови</a:t>
            </a:r>
          </a:p>
          <a:p>
            <a:pPr marL="0" indent="0">
              <a:lnSpc>
                <a:spcPct val="90000"/>
              </a:lnSpc>
            </a:pPr>
            <a:r>
              <a:rPr lang="sr-Latn-CS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Ли</a:t>
            </a:r>
            <a:r>
              <a:rPr lang="sr-Cyrl-RS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м</a:t>
            </a:r>
            <a:r>
              <a:rPr lang="sr-Latn-CS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фни судови</a:t>
            </a:r>
          </a:p>
          <a:p>
            <a:pPr marL="0" indent="0">
              <a:lnSpc>
                <a:spcPct val="90000"/>
              </a:lnSpc>
            </a:pPr>
            <a:r>
              <a:rPr lang="sr-Latn-CS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Нерви</a:t>
            </a:r>
          </a:p>
          <a:p>
            <a:pPr marL="0" indent="0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sr-Latn-CS" sz="32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  <a:p>
            <a:pPr marL="0" indent="0">
              <a:lnSpc>
                <a:spcPct val="90000"/>
              </a:lnSpc>
            </a:pPr>
            <a:endParaRPr lang="sr-Latn-CS" sz="3200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0" indent="0">
              <a:lnSpc>
                <a:spcPct val="90000"/>
              </a:lnSpc>
            </a:pPr>
            <a:endParaRPr lang="sr-Latn-CS" sz="3200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4144963"/>
            <a:ext cx="1511300" cy="223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4073525"/>
            <a:ext cx="1522413" cy="223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484313"/>
            <a:ext cx="5473700" cy="367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0" name="Text Box 6"/>
          <p:cNvSpPr txBox="1">
            <a:spLocks noChangeArrowheads="1"/>
          </p:cNvSpPr>
          <p:nvPr/>
        </p:nvSpPr>
        <p:spPr bwMode="auto">
          <a:xfrm>
            <a:off x="395288" y="333375"/>
            <a:ext cx="3073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Latn-CS" dirty="0">
                <a:latin typeface="Tahoma" panose="020B0604030504040204" pitchFamily="34" charset="0"/>
                <a:cs typeface="Tahoma" panose="020B0604030504040204" pitchFamily="34" charset="0"/>
              </a:rPr>
              <a:t>Периодонтални  лигамент</a:t>
            </a:r>
            <a:endParaRPr lang="sr-Latn-CS" altLang="en-US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531" name="Line 7"/>
          <p:cNvSpPr>
            <a:spLocks noChangeShapeType="1"/>
          </p:cNvSpPr>
          <p:nvPr/>
        </p:nvSpPr>
        <p:spPr bwMode="auto">
          <a:xfrm>
            <a:off x="250825" y="981075"/>
            <a:ext cx="8497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en-US" altLang="en-US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5940425" y="1412875"/>
            <a:ext cx="3314700" cy="483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Latn-CS" sz="2400" b="1">
                <a:latin typeface="Times New Roman" panose="02020603050405020304" pitchFamily="18" charset="0"/>
                <a:cs typeface="Tahoma" panose="020B0604030504040204" pitchFamily="34" charset="0"/>
              </a:rPr>
              <a:t>13.Колагена влакна</a:t>
            </a:r>
          </a:p>
          <a:p>
            <a:pPr eaLnBrk="0" hangingPunct="0"/>
            <a:endParaRPr lang="sr-Latn-CS" sz="2400" b="1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/>
            <a:r>
              <a:rPr lang="sr-Latn-CS" sz="2400" b="1">
                <a:latin typeface="Times New Roman" panose="02020603050405020304" pitchFamily="18" charset="0"/>
                <a:cs typeface="Tahoma" panose="020B0604030504040204" pitchFamily="34" charset="0"/>
              </a:rPr>
              <a:t>Д - дентин</a:t>
            </a:r>
          </a:p>
          <a:p>
            <a:pPr eaLnBrk="0" hangingPunct="0"/>
            <a:endParaRPr lang="sr-Latn-CS" sz="2400" b="1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/>
            <a:r>
              <a:rPr lang="sr-Latn-CS" sz="2400" b="1">
                <a:latin typeface="Times New Roman" panose="02020603050405020304" pitchFamily="18" charset="0"/>
                <a:cs typeface="Tahoma" panose="020B0604030504040204" pitchFamily="34" charset="0"/>
              </a:rPr>
              <a:t>Ц - цемент</a:t>
            </a:r>
          </a:p>
          <a:p>
            <a:pPr eaLnBrk="0" hangingPunct="0"/>
            <a:endParaRPr lang="sr-Latn-CS" sz="2400" b="1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/>
            <a:r>
              <a:rPr lang="sr-Latn-CS" sz="2400" b="1">
                <a:latin typeface="Times New Roman" panose="02020603050405020304" pitchFamily="18" charset="0"/>
                <a:cs typeface="Tahoma" panose="020B0604030504040204" pitchFamily="34" charset="0"/>
              </a:rPr>
              <a:t>А - алвеоларна кост</a:t>
            </a:r>
          </a:p>
          <a:p>
            <a:pPr eaLnBrk="0" hangingPunct="0"/>
            <a:endParaRPr lang="sr-Latn-CS" sz="2400" b="1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/>
            <a:r>
              <a:rPr lang="sr-Latn-CS" sz="2400" b="1">
                <a:latin typeface="Times New Roman" panose="02020603050405020304" pitchFamily="18" charset="0"/>
                <a:cs typeface="Tahoma" panose="020B0604030504040204" pitchFamily="34" charset="0"/>
              </a:rPr>
              <a:t>ЦБ - цементобласти</a:t>
            </a:r>
          </a:p>
          <a:p>
            <a:pPr eaLnBrk="0" hangingPunct="0"/>
            <a:endParaRPr lang="sr-Latn-CS" sz="2400" b="1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/>
            <a:r>
              <a:rPr lang="sr-Latn-CS" sz="2400" b="1">
                <a:latin typeface="Times New Roman" panose="02020603050405020304" pitchFamily="18" charset="0"/>
                <a:cs typeface="Tahoma" panose="020B0604030504040204" pitchFamily="34" charset="0"/>
              </a:rPr>
              <a:t>ОБ – остеобласти</a:t>
            </a:r>
          </a:p>
          <a:p>
            <a:pPr eaLnBrk="0" hangingPunct="0"/>
            <a:endParaRPr lang="sr-Latn-CS" sz="2400" b="1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/>
            <a:r>
              <a:rPr lang="sr-Latn-CS" sz="2400" b="1">
                <a:latin typeface="Times New Roman" panose="02020603050405020304" pitchFamily="18" charset="0"/>
                <a:cs typeface="Tahoma" panose="020B0604030504040204" pitchFamily="34" charset="0"/>
              </a:rPr>
              <a:t>ФИБ - фибробласти</a:t>
            </a:r>
            <a:endParaRPr lang="sr-Latn-CS" altLang="en-US" sz="2400" b="1">
              <a:latin typeface="Times New Roman" panose="02020603050405020304" pitchFamily="18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rrowheads="1"/>
          </p:cNvSpPr>
          <p:nvPr>
            <p:ph type="title" hasCustomPrompt="1"/>
          </p:nvPr>
        </p:nvSpPr>
        <p:spPr>
          <a:xfrm>
            <a:off x="611188" y="333375"/>
            <a:ext cx="4330700" cy="669925"/>
          </a:xfrm>
          <a:ln>
            <a:miter/>
          </a:ln>
        </p:spPr>
        <p:txBody>
          <a:bodyPr anchor="ctr"/>
          <a:lstStyle/>
          <a:p>
            <a:r>
              <a:rPr lang="sr-Latn-CS" altLang="x-none" noProof="1">
                <a:effectLst>
                  <a:outerShdw blurRad="38100" dist="38100" dir="2700000">
                    <a:srgbClr val="C0C0C0"/>
                  </a:outerShdw>
                </a:effectLst>
              </a:rPr>
              <a:t>Периодонцијум  </a:t>
            </a:r>
          </a:p>
        </p:txBody>
      </p:sp>
      <p:sp>
        <p:nvSpPr>
          <p:cNvPr id="10243" name="Rectangle 3"/>
          <p:cNvSpPr>
            <a:spLocks noGrp="1" noRot="1" noChangeArrowheads="1"/>
          </p:cNvSpPr>
          <p:nvPr>
            <p:ph type="body" sz="half" idx="1" hasCustomPrompt="1"/>
          </p:nvPr>
        </p:nvSpPr>
        <p:spPr>
          <a:xfrm>
            <a:off x="279932" y="984250"/>
            <a:ext cx="8207375" cy="1530350"/>
          </a:xfrm>
          <a:ln>
            <a:miter/>
          </a:ln>
        </p:spPr>
        <p:txBody>
          <a:bodyPr lIns="91440" tIns="45720"/>
          <a:lstStyle/>
          <a:p>
            <a:pPr marL="0" indent="0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sr-Cyrl-RS" altLang="sr-Latn-CS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- </a:t>
            </a:r>
            <a:r>
              <a:rPr lang="en-GB" altLang="sr-Cyrl-RS" sz="20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Sharpey</a:t>
            </a:r>
            <a:r>
              <a:rPr lang="en-GB" altLang="sr-Cyrl-RS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-</a:t>
            </a:r>
            <a:r>
              <a:rPr lang="sr-Cyrl-RS" altLang="sr-Cyrl-RS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ева влакна –</a:t>
            </a:r>
            <a:r>
              <a:rPr lang="en-GB" altLang="sr-Cyrl-RS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sr-Cyrl-RS" altLang="sr-Cyrl-RS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улазе у цемент и фиксирају зуб за алвеоларну кост;</a:t>
            </a:r>
          </a:p>
          <a:p>
            <a:pPr marL="0" indent="0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sr-Cyrl-RS" altLang="sr-Cyrl-RS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  таласаста, нису затегнута; затежу се у току ингестије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sr-Cyrl-RS" altLang="sr-Cyrl-RS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- Основна колагена влакна груписана су у снопове; деле се топографски на алвеоларну и гингивалну групу </a:t>
            </a:r>
            <a:r>
              <a:rPr lang="sr-Latn-CS" sz="32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  <a:p>
            <a:pPr marL="0" indent="0">
              <a:lnSpc>
                <a:spcPct val="90000"/>
              </a:lnSpc>
            </a:pPr>
            <a:endParaRPr lang="sr-Latn-CS" sz="3200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0" indent="0">
              <a:lnSpc>
                <a:spcPct val="90000"/>
              </a:lnSpc>
            </a:pPr>
            <a:endParaRPr lang="sr-Latn-CS" sz="3200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1507" name="Text Box 1"/>
          <p:cNvSpPr txBox="1">
            <a:spLocks noChangeArrowheads="1"/>
          </p:cNvSpPr>
          <p:nvPr/>
        </p:nvSpPr>
        <p:spPr bwMode="auto">
          <a:xfrm>
            <a:off x="395710" y="4552156"/>
            <a:ext cx="552933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Cyrl-RS" altLang="en-US" sz="2000" dirty="0">
                <a:latin typeface="Times New Roman" panose="02020603050405020304" pitchFamily="18" charset="0"/>
              </a:rPr>
              <a:t>Гингивална група (</a:t>
            </a:r>
            <a:r>
              <a:rPr lang="en-GB" altLang="en-US" sz="2000" dirty="0">
                <a:latin typeface="Times New Roman" panose="02020603050405020304" pitchFamily="18" charset="0"/>
              </a:rPr>
              <a:t>lamina </a:t>
            </a:r>
            <a:r>
              <a:rPr lang="en-GB" altLang="en-US" sz="2000" dirty="0" err="1">
                <a:latin typeface="Times New Roman" panose="02020603050405020304" pitchFamily="18" charset="0"/>
              </a:rPr>
              <a:t>propria</a:t>
            </a:r>
            <a:r>
              <a:rPr lang="en-GB" altLang="en-US" sz="2000" dirty="0">
                <a:latin typeface="Times New Roman" panose="02020603050405020304" pitchFamily="18" charset="0"/>
              </a:rPr>
              <a:t> gingivae)</a:t>
            </a:r>
            <a:r>
              <a:rPr lang="sr-Cyrl-RS" altLang="en-US" sz="2000" dirty="0">
                <a:latin typeface="Times New Roman" panose="02020603050405020304" pitchFamily="18" charset="0"/>
              </a:rPr>
              <a:t>:</a:t>
            </a:r>
          </a:p>
          <a:p>
            <a:pPr eaLnBrk="0" hangingPunct="0"/>
            <a:r>
              <a:rPr lang="sr-Cyrl-RS" altLang="en-US" sz="2000" dirty="0">
                <a:latin typeface="Times New Roman" panose="02020603050405020304" pitchFamily="18" charset="0"/>
              </a:rPr>
              <a:t> - слободна гингивална (дент</a:t>
            </a:r>
            <a:r>
              <a:rPr lang="en-GB" altLang="en-US" sz="2000" dirty="0">
                <a:latin typeface="Times New Roman" panose="02020603050405020304" pitchFamily="18" charset="0"/>
              </a:rPr>
              <a:t>o</a:t>
            </a:r>
            <a:r>
              <a:rPr lang="sr-Cyrl-RS" altLang="en-US" sz="2000" dirty="0">
                <a:latin typeface="Times New Roman" panose="02020603050405020304" pitchFamily="18" charset="0"/>
              </a:rPr>
              <a:t>гингивална)</a:t>
            </a:r>
          </a:p>
          <a:p>
            <a:pPr eaLnBrk="0" hangingPunct="0"/>
            <a:r>
              <a:rPr lang="sr-Cyrl-RS" altLang="en-US" sz="2000" dirty="0">
                <a:latin typeface="Times New Roman" panose="02020603050405020304" pitchFamily="18" charset="0"/>
              </a:rPr>
              <a:t> - транссептална (дентодентална-интердентална)</a:t>
            </a:r>
          </a:p>
          <a:p>
            <a:pPr eaLnBrk="0" hangingPunct="0"/>
            <a:r>
              <a:rPr lang="sr-Cyrl-RS" altLang="en-US" sz="2000" dirty="0">
                <a:latin typeface="Times New Roman" panose="02020603050405020304" pitchFamily="18" charset="0"/>
              </a:rPr>
              <a:t>- циркуларна (</a:t>
            </a:r>
            <a:r>
              <a:rPr lang="en-GB" altLang="en-US" sz="2000" dirty="0" err="1">
                <a:latin typeface="Times New Roman" panose="02020603050405020304" pitchFamily="18" charset="0"/>
              </a:rPr>
              <a:t>lig</a:t>
            </a:r>
            <a:r>
              <a:rPr lang="en-GB" altLang="en-US" sz="2000" dirty="0">
                <a:latin typeface="Times New Roman" panose="02020603050405020304" pitchFamily="18" charset="0"/>
              </a:rPr>
              <a:t>. </a:t>
            </a:r>
            <a:r>
              <a:rPr lang="en-GB" altLang="en-US" sz="2000" dirty="0" err="1">
                <a:latin typeface="Times New Roman" panose="02020603050405020304" pitchFamily="18" charset="0"/>
              </a:rPr>
              <a:t>circulare</a:t>
            </a:r>
            <a:r>
              <a:rPr lang="en-GB" altLang="en-US" sz="2000" dirty="0">
                <a:latin typeface="Times New Roman" panose="02020603050405020304" pitchFamily="18" charset="0"/>
              </a:rPr>
              <a:t> s. </a:t>
            </a:r>
            <a:r>
              <a:rPr lang="en-GB" altLang="en-US" sz="2000" dirty="0" err="1">
                <a:latin typeface="Times New Roman" panose="02020603050405020304" pitchFamily="18" charset="0"/>
              </a:rPr>
              <a:t>anulare</a:t>
            </a:r>
            <a:r>
              <a:rPr lang="en-GB" altLang="en-US" sz="2000" dirty="0">
                <a:latin typeface="Times New Roman" panose="02020603050405020304" pitchFamily="18" charset="0"/>
              </a:rPr>
              <a:t>)</a:t>
            </a:r>
          </a:p>
          <a:p>
            <a:pPr eaLnBrk="0" hangingPunct="0"/>
            <a:r>
              <a:rPr lang="en-GB" altLang="en-US" sz="2000" dirty="0">
                <a:latin typeface="Times New Roman" panose="02020603050405020304" pitchFamily="18" charset="0"/>
              </a:rPr>
              <a:t>- </a:t>
            </a:r>
            <a:r>
              <a:rPr lang="sr-Cyrl-RS" altLang="en-US" sz="2000" dirty="0">
                <a:latin typeface="Times New Roman" panose="02020603050405020304" pitchFamily="18" charset="0"/>
              </a:rPr>
              <a:t>лонгитудинална  (денто-периостална) влакна</a:t>
            </a:r>
          </a:p>
          <a:p>
            <a:pPr eaLnBrk="0" hangingPunct="0"/>
            <a:r>
              <a:rPr lang="sr-Cyrl-RS" altLang="en-US" sz="2000" dirty="0">
                <a:latin typeface="Times New Roman" panose="02020603050405020304" pitchFamily="18" charset="0"/>
              </a:rPr>
              <a:t>- алвеогингивална влакна</a:t>
            </a:r>
          </a:p>
        </p:txBody>
      </p:sp>
      <p:sp>
        <p:nvSpPr>
          <p:cNvPr id="21508" name="Text Box 2"/>
          <p:cNvSpPr txBox="1">
            <a:spLocks noChangeArrowheads="1"/>
          </p:cNvSpPr>
          <p:nvPr/>
        </p:nvSpPr>
        <p:spPr bwMode="auto">
          <a:xfrm>
            <a:off x="395710" y="2464197"/>
            <a:ext cx="342265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Cyrl-RS" altLang="en-US" sz="2000" dirty="0">
                <a:latin typeface="Times New Roman" panose="02020603050405020304" pitchFamily="18" charset="0"/>
              </a:rPr>
              <a:t>Алвеоларна група:</a:t>
            </a:r>
          </a:p>
          <a:p>
            <a:pPr eaLnBrk="0" hangingPunct="0"/>
            <a:r>
              <a:rPr lang="sr-Cyrl-RS" altLang="en-US" sz="2000" dirty="0">
                <a:latin typeface="Times New Roman" panose="02020603050405020304" pitchFamily="18" charset="0"/>
              </a:rPr>
              <a:t> - влакна алвеоларног гребена</a:t>
            </a:r>
          </a:p>
          <a:p>
            <a:pPr eaLnBrk="0" hangingPunct="0"/>
            <a:r>
              <a:rPr lang="sr-Cyrl-RS" altLang="en-US" sz="2000" dirty="0">
                <a:latin typeface="Times New Roman" panose="02020603050405020304" pitchFamily="18" charset="0"/>
              </a:rPr>
              <a:t> - хоризонтална влакна</a:t>
            </a:r>
          </a:p>
          <a:p>
            <a:pPr eaLnBrk="0" hangingPunct="0"/>
            <a:r>
              <a:rPr lang="sr-Cyrl-RS" altLang="en-US" sz="2000" dirty="0">
                <a:latin typeface="Times New Roman" panose="02020603050405020304" pitchFamily="18" charset="0"/>
              </a:rPr>
              <a:t>- коса влакна</a:t>
            </a:r>
          </a:p>
          <a:p>
            <a:pPr eaLnBrk="0" hangingPunct="0"/>
            <a:r>
              <a:rPr lang="en-GB" altLang="en-US" sz="2000" dirty="0">
                <a:latin typeface="Times New Roman" panose="02020603050405020304" pitchFamily="18" charset="0"/>
              </a:rPr>
              <a:t>- </a:t>
            </a:r>
            <a:r>
              <a:rPr lang="sr-Cyrl-RS" altLang="en-US" sz="2000" dirty="0">
                <a:latin typeface="Times New Roman" panose="02020603050405020304" pitchFamily="18" charset="0"/>
              </a:rPr>
              <a:t>апикална влакна</a:t>
            </a:r>
          </a:p>
          <a:p>
            <a:pPr eaLnBrk="0" hangingPunct="0"/>
            <a:r>
              <a:rPr lang="sr-Cyrl-RS" altLang="en-US" sz="2000" dirty="0">
                <a:latin typeface="Times New Roman" panose="02020603050405020304" pitchFamily="18" charset="0"/>
              </a:rPr>
              <a:t>- интеррадикуларна влакна</a:t>
            </a:r>
          </a:p>
        </p:txBody>
      </p:sp>
      <p:pic>
        <p:nvPicPr>
          <p:cNvPr id="14" name="Picture 2" descr="Vlakna kose grupe&#10; 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5" t="29157" r="57343" b="8464"/>
          <a:stretch/>
        </p:blipFill>
        <p:spPr bwMode="auto">
          <a:xfrm>
            <a:off x="5796085" y="2548944"/>
            <a:ext cx="2880200" cy="3672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 Box 2"/>
          <p:cNvSpPr txBox="1">
            <a:spLocks noChangeArrowheads="1"/>
          </p:cNvSpPr>
          <p:nvPr/>
        </p:nvSpPr>
        <p:spPr bwMode="auto">
          <a:xfrm>
            <a:off x="323850" y="333375"/>
            <a:ext cx="6934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Latn-CS" sz="2400" b="1">
                <a:latin typeface="Times New Roman" panose="02020603050405020304" pitchFamily="18" charset="0"/>
                <a:cs typeface="Tahoma" panose="020B0604030504040204" pitchFamily="34" charset="0"/>
              </a:rPr>
              <a:t>Потпорни апарат зуба  (сагитални  пресек)</a:t>
            </a:r>
            <a:endParaRPr lang="sr-Latn-CS" altLang="en-US" sz="2400" b="1">
              <a:latin typeface="Times New Roman" panose="02020603050405020304" pitchFamily="18" charset="0"/>
              <a:cs typeface="Tahoma" panose="020B0604030504040204" pitchFamily="34" charset="0"/>
            </a:endParaRPr>
          </a:p>
        </p:txBody>
      </p:sp>
      <p:sp>
        <p:nvSpPr>
          <p:cNvPr id="25602" name="Line 3"/>
          <p:cNvSpPr>
            <a:spLocks noChangeShapeType="1"/>
          </p:cNvSpPr>
          <p:nvPr/>
        </p:nvSpPr>
        <p:spPr bwMode="auto">
          <a:xfrm>
            <a:off x="250825" y="1125538"/>
            <a:ext cx="8497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en-US" altLang="en-US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603" name="Text Box 4"/>
          <p:cNvSpPr txBox="1">
            <a:spLocks noChangeArrowheads="1"/>
          </p:cNvSpPr>
          <p:nvPr/>
        </p:nvSpPr>
        <p:spPr bwMode="auto">
          <a:xfrm>
            <a:off x="5724525" y="1484313"/>
            <a:ext cx="3024188" cy="4462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sr-Latn-CS" sz="20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/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11.</a:t>
            </a:r>
            <a:r>
              <a:rPr lang="sr-Cyrl-R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влакна алвеоларног гребена</a:t>
            </a:r>
            <a:endParaRPr lang="sr-Latn-CS" sz="20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/>
            <a:endParaRPr lang="sr-Latn-CS" sz="20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/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12. хоризонтална</a:t>
            </a:r>
          </a:p>
          <a:p>
            <a:pPr eaLnBrk="0" hangingPunct="0"/>
            <a:endParaRPr lang="sr-Latn-CS" sz="20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/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13. коса</a:t>
            </a:r>
          </a:p>
          <a:p>
            <a:pPr eaLnBrk="0" hangingPunct="0"/>
            <a:endParaRPr lang="sr-Latn-CS" sz="20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/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14. интеррадикуларна</a:t>
            </a:r>
          </a:p>
          <a:p>
            <a:pPr eaLnBrk="0" hangingPunct="0"/>
            <a:endParaRPr lang="sr-Latn-CS" sz="20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/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15. апикална</a:t>
            </a:r>
          </a:p>
          <a:p>
            <a:pPr eaLnBrk="0" hangingPunct="0"/>
            <a:endParaRPr lang="sr-Latn-CS" sz="20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/>
            <a:endParaRPr lang="sr-Latn-CS" sz="20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/>
            <a:endParaRPr lang="sr-Latn-CS" altLang="en-US" sz="24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</p:txBody>
      </p:sp>
      <p:sp>
        <p:nvSpPr>
          <p:cNvPr id="25604" name="Text Box 5"/>
          <p:cNvSpPr txBox="1">
            <a:spLocks noChangeArrowheads="1"/>
          </p:cNvSpPr>
          <p:nvPr/>
        </p:nvSpPr>
        <p:spPr bwMode="auto">
          <a:xfrm>
            <a:off x="6732588" y="6165850"/>
            <a:ext cx="19589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Latn-CS" sz="1400" b="1" i="1">
                <a:latin typeface="Times New Roman" panose="02020603050405020304" pitchFamily="18" charset="0"/>
                <a:cs typeface="Tahoma" panose="020B0604030504040204" pitchFamily="34" charset="0"/>
              </a:rPr>
              <a:t>Histology H.E.Schroede</a:t>
            </a:r>
            <a:endParaRPr lang="sr-Latn-CS" altLang="en-US" sz="1400" b="1" i="1">
              <a:latin typeface="Times New Roman" panose="02020603050405020304" pitchFamily="18" charset="0"/>
              <a:cs typeface="Tahoma" panose="020B0604030504040204" pitchFamily="34" charset="0"/>
            </a:endParaRPr>
          </a:p>
        </p:txBody>
      </p:sp>
      <p:pic>
        <p:nvPicPr>
          <p:cNvPr id="2560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557338"/>
            <a:ext cx="4824413" cy="308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825" y="891630"/>
            <a:ext cx="5327650" cy="331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173" y="3845851"/>
            <a:ext cx="3927570" cy="2509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7" name="Text Box 2"/>
          <p:cNvSpPr txBox="1">
            <a:spLocks noChangeArrowheads="1"/>
          </p:cNvSpPr>
          <p:nvPr/>
        </p:nvSpPr>
        <p:spPr bwMode="auto">
          <a:xfrm>
            <a:off x="268268" y="315933"/>
            <a:ext cx="32615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Latn-CS" sz="2400" b="1" dirty="0">
                <a:latin typeface="Times New Roman" panose="02020603050405020304" pitchFamily="18" charset="0"/>
                <a:cs typeface="Tahoma" panose="020B0604030504040204" pitchFamily="34" charset="0"/>
              </a:rPr>
              <a:t>Потпорни апарат зуба</a:t>
            </a:r>
            <a:endParaRPr lang="sr-Latn-CS" altLang="en-US" sz="24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</p:txBody>
      </p:sp>
      <p:sp>
        <p:nvSpPr>
          <p:cNvPr id="24578" name="Line 3"/>
          <p:cNvSpPr>
            <a:spLocks noChangeShapeType="1"/>
          </p:cNvSpPr>
          <p:nvPr/>
        </p:nvSpPr>
        <p:spPr bwMode="auto">
          <a:xfrm>
            <a:off x="323850" y="980830"/>
            <a:ext cx="8497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en-US" altLang="en-US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4579" name="Text Box 4"/>
          <p:cNvSpPr txBox="1">
            <a:spLocks noChangeArrowheads="1"/>
          </p:cNvSpPr>
          <p:nvPr/>
        </p:nvSpPr>
        <p:spPr bwMode="auto">
          <a:xfrm>
            <a:off x="5728475" y="908825"/>
            <a:ext cx="3302000" cy="3847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buFont typeface="Arial" panose="020B0604020202020204" pitchFamily="34" charset="0"/>
              <a:buAutoNum type="arabicPeriod"/>
            </a:pP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Дентогингивална</a:t>
            </a:r>
          </a:p>
          <a:p>
            <a:pPr eaLnBrk="0" hangingPunct="0"/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</a:t>
            </a:r>
          </a:p>
          <a:p>
            <a:pPr eaLnBrk="0" hangingPunct="0"/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3. Алвеогингивална</a:t>
            </a:r>
          </a:p>
          <a:p>
            <a:pPr eaLnBrk="0" hangingPunct="0"/>
            <a:endParaRPr lang="sr-Latn-CS" sz="20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/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5.Семициркуларна</a:t>
            </a:r>
          </a:p>
          <a:p>
            <a:pPr eaLnBrk="0" hangingPunct="0"/>
            <a:endParaRPr lang="sr-Latn-CS" sz="20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/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7.Трансептална</a:t>
            </a:r>
          </a:p>
          <a:p>
            <a:pPr eaLnBrk="0" hangingPunct="0"/>
            <a:endParaRPr lang="sr-Latn-CS" sz="20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/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9.Периостогингивална</a:t>
            </a:r>
          </a:p>
          <a:p>
            <a:pPr eaLnBrk="0" hangingPunct="0"/>
            <a:endParaRPr lang="sr-Latn-CS" sz="20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/>
            <a:endParaRPr lang="sr-Latn-CS" sz="20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/>
            <a:endParaRPr lang="sr-Latn-CS" altLang="en-US" sz="24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</p:txBody>
      </p:sp>
      <p:sp>
        <p:nvSpPr>
          <p:cNvPr id="24580" name="Text Box 6"/>
          <p:cNvSpPr txBox="1">
            <a:spLocks noChangeArrowheads="1"/>
          </p:cNvSpPr>
          <p:nvPr/>
        </p:nvSpPr>
        <p:spPr bwMode="auto">
          <a:xfrm>
            <a:off x="3064650" y="6158032"/>
            <a:ext cx="19589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Latn-CS" sz="1400" b="1" i="1" dirty="0">
                <a:latin typeface="Times New Roman" panose="02020603050405020304" pitchFamily="18" charset="0"/>
                <a:cs typeface="Tahoma" panose="020B0604030504040204" pitchFamily="34" charset="0"/>
              </a:rPr>
              <a:t>Histology H.E.Schroede</a:t>
            </a:r>
            <a:endParaRPr lang="sr-Latn-CS" altLang="en-US" sz="1400" b="1" i="1" dirty="0">
              <a:latin typeface="Times New Roman" panose="02020603050405020304" pitchFamily="18" charset="0"/>
              <a:cs typeface="Tahoma" panose="020B0604030504040204" pitchFamily="34" charset="0"/>
            </a:endParaRPr>
          </a:p>
        </p:txBody>
      </p:sp>
      <p:pic>
        <p:nvPicPr>
          <p:cNvPr id="8" name="Picture 6" descr="They hold the marginal gingiva against the tooth .&#10;They provide the marginal gingiva with enough&#10;rigidity to withstand the..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20" t="22095"/>
          <a:stretch/>
        </p:blipFill>
        <p:spPr bwMode="auto">
          <a:xfrm>
            <a:off x="6298032" y="3709460"/>
            <a:ext cx="2220758" cy="2782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30" y="3385850"/>
            <a:ext cx="2097340" cy="302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Text Box 7"/>
          <p:cNvSpPr txBox="1">
            <a:spLocks noChangeArrowheads="1"/>
          </p:cNvSpPr>
          <p:nvPr/>
        </p:nvSpPr>
        <p:spPr bwMode="auto">
          <a:xfrm>
            <a:off x="323850" y="287338"/>
            <a:ext cx="27130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Latn-CS" sz="2800" b="1">
                <a:latin typeface="Times New Roman" panose="02020603050405020304" pitchFamily="18" charset="0"/>
                <a:cs typeface="Tahoma" panose="020B0604030504040204" pitchFamily="34" charset="0"/>
              </a:rPr>
              <a:t>Крвни судови</a:t>
            </a:r>
            <a:endParaRPr lang="sr-Latn-CS" altLang="en-US" sz="2800" b="1">
              <a:latin typeface="Times New Roman" panose="02020603050405020304" pitchFamily="18" charset="0"/>
              <a:cs typeface="Tahoma" panose="020B0604030504040204" pitchFamily="34" charset="0"/>
            </a:endParaRPr>
          </a:p>
        </p:txBody>
      </p:sp>
      <p:sp>
        <p:nvSpPr>
          <p:cNvPr id="27652" name="Line 8"/>
          <p:cNvSpPr>
            <a:spLocks noChangeShapeType="1"/>
          </p:cNvSpPr>
          <p:nvPr/>
        </p:nvSpPr>
        <p:spPr bwMode="auto">
          <a:xfrm>
            <a:off x="323850" y="836613"/>
            <a:ext cx="8497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en-US" altLang="en-US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653" name="Text Box 9"/>
          <p:cNvSpPr txBox="1">
            <a:spLocks noChangeArrowheads="1"/>
          </p:cNvSpPr>
          <p:nvPr/>
        </p:nvSpPr>
        <p:spPr bwMode="auto">
          <a:xfrm>
            <a:off x="611725" y="836613"/>
            <a:ext cx="7145482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Maxilla:  a</a:t>
            </a:r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a.</a:t>
            </a: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alveolar</a:t>
            </a:r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e</a:t>
            </a: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s </a:t>
            </a:r>
            <a:r>
              <a:rPr lang="en-GB" sz="2000" b="1" dirty="0" err="1">
                <a:latin typeface="Times New Roman" panose="02020603050405020304" pitchFamily="18" charset="0"/>
                <a:cs typeface="Tahoma" panose="020B0604030504040204" pitchFamily="34" charset="0"/>
              </a:rPr>
              <a:t>superiores</a:t>
            </a:r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</a:t>
            </a: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anterior</a:t>
            </a:r>
            <a:r>
              <a:rPr lang="en-GB" sz="2000" b="1" dirty="0" err="1">
                <a:latin typeface="Times New Roman" panose="02020603050405020304" pitchFamily="18" charset="0"/>
                <a:cs typeface="Tahoma" panose="020B0604030504040204" pitchFamily="34" charset="0"/>
              </a:rPr>
              <a:t>es</a:t>
            </a:r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(a. </a:t>
            </a:r>
            <a:r>
              <a:rPr lang="en-GB" sz="2000" b="1" dirty="0" err="1">
                <a:latin typeface="Times New Roman" panose="02020603050405020304" pitchFamily="18" charset="0"/>
                <a:cs typeface="Tahoma" panose="020B0604030504040204" pitchFamily="34" charset="0"/>
              </a:rPr>
              <a:t>infraorbitalis</a:t>
            </a:r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)</a:t>
            </a: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, </a:t>
            </a:r>
            <a:b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</a:br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               </a:t>
            </a: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a</a:t>
            </a:r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.</a:t>
            </a: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alveolaris posterior</a:t>
            </a:r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(</a:t>
            </a: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a</a:t>
            </a:r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.</a:t>
            </a: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</a:t>
            </a:r>
            <a:r>
              <a:rPr lang="en-GB" sz="2000" b="1" dirty="0" err="1">
                <a:latin typeface="Times New Roman" panose="02020603050405020304" pitchFamily="18" charset="0"/>
                <a:cs typeface="Tahoma" panose="020B0604030504040204" pitchFamily="34" charset="0"/>
              </a:rPr>
              <a:t>maxillaris</a:t>
            </a:r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)</a:t>
            </a:r>
          </a:p>
          <a:p>
            <a:pPr eaLnBrk="0" hangingPunct="0"/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              </a:t>
            </a: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a</a:t>
            </a:r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.</a:t>
            </a: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palatin</a:t>
            </a:r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a major (a. </a:t>
            </a:r>
            <a:r>
              <a:rPr lang="en-GB" sz="2000" b="1" dirty="0" err="1">
                <a:latin typeface="Times New Roman" panose="02020603050405020304" pitchFamily="18" charset="0"/>
                <a:cs typeface="Tahoma" panose="020B0604030504040204" pitchFamily="34" charset="0"/>
              </a:rPr>
              <a:t>palatina</a:t>
            </a:r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</a:t>
            </a:r>
            <a:r>
              <a:rPr lang="en-GB" sz="2000" b="1" dirty="0" err="1">
                <a:latin typeface="Times New Roman" panose="02020603050405020304" pitchFamily="18" charset="0"/>
                <a:cs typeface="Tahoma" panose="020B0604030504040204" pitchFamily="34" charset="0"/>
              </a:rPr>
              <a:t>descendens</a:t>
            </a:r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)</a:t>
            </a:r>
          </a:p>
          <a:p>
            <a:pPr eaLnBrk="0" hangingPunct="0"/>
            <a:endParaRPr lang="sr-Latn-CS" sz="20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/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Mandibula: a</a:t>
            </a:r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.</a:t>
            </a: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alveolaris inferior </a:t>
            </a:r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(a. </a:t>
            </a:r>
            <a:r>
              <a:rPr lang="en-GB" sz="2000" b="1" dirty="0" err="1">
                <a:latin typeface="Times New Roman" panose="02020603050405020304" pitchFamily="18" charset="0"/>
                <a:cs typeface="Tahoma" panose="020B0604030504040204" pitchFamily="34" charset="0"/>
              </a:rPr>
              <a:t>maxillaris</a:t>
            </a:r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)</a:t>
            </a: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</a:t>
            </a:r>
            <a:endParaRPr lang="en-GB" sz="20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/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                    </a:t>
            </a: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a</a:t>
            </a:r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.</a:t>
            </a: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sublingvalis</a:t>
            </a:r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(a. </a:t>
            </a:r>
            <a:r>
              <a:rPr lang="en-GB" sz="2000" b="1" dirty="0" err="1">
                <a:latin typeface="Times New Roman" panose="02020603050405020304" pitchFamily="18" charset="0"/>
                <a:cs typeface="Tahoma" panose="020B0604030504040204" pitchFamily="34" charset="0"/>
              </a:rPr>
              <a:t>lingualis</a:t>
            </a:r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)</a:t>
            </a: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, </a:t>
            </a:r>
            <a:endParaRPr lang="en-GB" sz="20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/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                    </a:t>
            </a: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a</a:t>
            </a:r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.</a:t>
            </a: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facialis </a:t>
            </a:r>
          </a:p>
          <a:p>
            <a:pPr eaLnBrk="0" hangingPunct="0"/>
            <a:endParaRPr lang="en-GB" sz="20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/>
            <a:endParaRPr lang="en-GB" sz="20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/>
            <a:endParaRPr lang="en-GB" sz="20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/>
            <a:endParaRPr lang="en-GB" sz="20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/>
            <a:endParaRPr lang="en-GB" sz="20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/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A- припојни епител</a:t>
            </a:r>
          </a:p>
          <a:p>
            <a:pPr eaLnBrk="0" hangingPunct="0"/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Б- припојна гингива</a:t>
            </a:r>
            <a:endParaRPr lang="sr-Latn-CS" altLang="en-US" sz="20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Text Box 7"/>
          <p:cNvSpPr txBox="1">
            <a:spLocks noChangeArrowheads="1"/>
          </p:cNvSpPr>
          <p:nvPr/>
        </p:nvSpPr>
        <p:spPr bwMode="auto">
          <a:xfrm>
            <a:off x="323850" y="287338"/>
            <a:ext cx="12234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Cyrl-RS" sz="2800" b="1" dirty="0">
                <a:latin typeface="Times New Roman" panose="02020603050405020304" pitchFamily="18" charset="0"/>
                <a:cs typeface="Tahoma" panose="020B0604030504040204" pitchFamily="34" charset="0"/>
              </a:rPr>
              <a:t>Нерви</a:t>
            </a:r>
            <a:endParaRPr lang="sr-Latn-CS" altLang="en-US" sz="28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</p:txBody>
      </p:sp>
      <p:sp>
        <p:nvSpPr>
          <p:cNvPr id="27652" name="Line 8"/>
          <p:cNvSpPr>
            <a:spLocks noChangeShapeType="1"/>
          </p:cNvSpPr>
          <p:nvPr/>
        </p:nvSpPr>
        <p:spPr bwMode="auto">
          <a:xfrm>
            <a:off x="323850" y="836613"/>
            <a:ext cx="8497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en-US" altLang="en-US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653" name="Text Box 9"/>
          <p:cNvSpPr txBox="1">
            <a:spLocks noChangeArrowheads="1"/>
          </p:cNvSpPr>
          <p:nvPr/>
        </p:nvSpPr>
        <p:spPr bwMode="auto">
          <a:xfrm>
            <a:off x="611725" y="836613"/>
            <a:ext cx="7043403" cy="409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Maxilla:  </a:t>
            </a:r>
            <a:r>
              <a:rPr lang="en-GB" sz="2000" b="1" dirty="0" err="1">
                <a:latin typeface="Times New Roman" panose="02020603050405020304" pitchFamily="18" charset="0"/>
                <a:cs typeface="Tahoma" panose="020B0604030504040204" pitchFamily="34" charset="0"/>
              </a:rPr>
              <a:t>rr</a:t>
            </a:r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.</a:t>
            </a: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alveolar</a:t>
            </a:r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e</a:t>
            </a: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s </a:t>
            </a:r>
            <a:r>
              <a:rPr lang="en-GB" sz="2000" b="1" dirty="0" err="1">
                <a:latin typeface="Times New Roman" panose="02020603050405020304" pitchFamily="18" charset="0"/>
                <a:cs typeface="Tahoma" panose="020B0604030504040204" pitchFamily="34" charset="0"/>
              </a:rPr>
              <a:t>superiores</a:t>
            </a:r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</a:t>
            </a: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anterior</a:t>
            </a:r>
            <a:r>
              <a:rPr lang="en-GB" sz="2000" b="1" dirty="0" err="1">
                <a:latin typeface="Times New Roman" panose="02020603050405020304" pitchFamily="18" charset="0"/>
                <a:cs typeface="Tahoma" panose="020B0604030504040204" pitchFamily="34" charset="0"/>
              </a:rPr>
              <a:t>es</a:t>
            </a:r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(n. </a:t>
            </a:r>
            <a:r>
              <a:rPr lang="en-GB" sz="2000" b="1" dirty="0" err="1">
                <a:latin typeface="Times New Roman" panose="02020603050405020304" pitchFamily="18" charset="0"/>
                <a:cs typeface="Tahoma" panose="020B0604030504040204" pitchFamily="34" charset="0"/>
              </a:rPr>
              <a:t>infraorbitalis</a:t>
            </a:r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)</a:t>
            </a: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,</a:t>
            </a:r>
            <a:endParaRPr lang="en-GB" sz="20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/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	  r. </a:t>
            </a:r>
            <a:r>
              <a:rPr lang="en-GB" sz="2000" b="1" dirty="0" err="1">
                <a:latin typeface="Times New Roman" panose="02020603050405020304" pitchFamily="18" charset="0"/>
                <a:cs typeface="Tahoma" panose="020B0604030504040204" pitchFamily="34" charset="0"/>
              </a:rPr>
              <a:t>alveolaris</a:t>
            </a:r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superior </a:t>
            </a:r>
            <a:r>
              <a:rPr lang="en-GB" sz="2000" b="1" dirty="0" err="1">
                <a:latin typeface="Times New Roman" panose="02020603050405020304" pitchFamily="18" charset="0"/>
                <a:cs typeface="Tahoma" panose="020B0604030504040204" pitchFamily="34" charset="0"/>
              </a:rPr>
              <a:t>medius</a:t>
            </a:r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(n. </a:t>
            </a:r>
            <a:r>
              <a:rPr lang="en-GB" sz="2000" b="1" dirty="0" err="1">
                <a:latin typeface="Times New Roman" panose="02020603050405020304" pitchFamily="18" charset="0"/>
                <a:cs typeface="Tahoma" panose="020B0604030504040204" pitchFamily="34" charset="0"/>
              </a:rPr>
              <a:t>infraorbitalis</a:t>
            </a:r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)</a:t>
            </a: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</a:t>
            </a:r>
            <a:b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</a:br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               </a:t>
            </a:r>
            <a:r>
              <a:rPr lang="en-GB" sz="2000" b="1" dirty="0" err="1">
                <a:latin typeface="Times New Roman" panose="02020603050405020304" pitchFamily="18" charset="0"/>
                <a:cs typeface="Tahoma" panose="020B0604030504040204" pitchFamily="34" charset="0"/>
              </a:rPr>
              <a:t>rr</a:t>
            </a:r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.</a:t>
            </a: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alveolaris</a:t>
            </a:r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</a:t>
            </a:r>
            <a:r>
              <a:rPr lang="en-GB" sz="2000" b="1" dirty="0" err="1">
                <a:latin typeface="Times New Roman" panose="02020603050405020304" pitchFamily="18" charset="0"/>
                <a:cs typeface="Tahoma" panose="020B0604030504040204" pitchFamily="34" charset="0"/>
              </a:rPr>
              <a:t>superiores</a:t>
            </a: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posterior</a:t>
            </a:r>
            <a:r>
              <a:rPr lang="en-GB" sz="2000" b="1" dirty="0" err="1">
                <a:latin typeface="Times New Roman" panose="02020603050405020304" pitchFamily="18" charset="0"/>
                <a:cs typeface="Tahoma" panose="020B0604030504040204" pitchFamily="34" charset="0"/>
              </a:rPr>
              <a:t>es</a:t>
            </a:r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(n.</a:t>
            </a: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</a:t>
            </a:r>
            <a:r>
              <a:rPr lang="en-GB" sz="2000" b="1" dirty="0" err="1">
                <a:latin typeface="Times New Roman" panose="02020603050405020304" pitchFamily="18" charset="0"/>
                <a:cs typeface="Tahoma" panose="020B0604030504040204" pitchFamily="34" charset="0"/>
              </a:rPr>
              <a:t>maxillaris</a:t>
            </a:r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)</a:t>
            </a:r>
          </a:p>
          <a:p>
            <a:pPr eaLnBrk="0" hangingPunct="0"/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              </a:t>
            </a: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</a:t>
            </a:r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n.</a:t>
            </a: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palatin</a:t>
            </a:r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us major (n. </a:t>
            </a:r>
            <a:r>
              <a:rPr lang="en-GB" sz="2000" b="1" dirty="0" err="1">
                <a:latin typeface="Times New Roman" panose="02020603050405020304" pitchFamily="18" charset="0"/>
                <a:cs typeface="Tahoma" panose="020B0604030504040204" pitchFamily="34" charset="0"/>
              </a:rPr>
              <a:t>maxillaris</a:t>
            </a:r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)</a:t>
            </a:r>
          </a:p>
          <a:p>
            <a:pPr eaLnBrk="0" hangingPunct="0"/>
            <a:endParaRPr lang="sr-Latn-CS" sz="20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/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Mandibula: </a:t>
            </a:r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n.</a:t>
            </a: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alveolaris inferior </a:t>
            </a:r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(n. </a:t>
            </a:r>
            <a:r>
              <a:rPr lang="en-GB" sz="2000" b="1" dirty="0" err="1">
                <a:latin typeface="Times New Roman" panose="02020603050405020304" pitchFamily="18" charset="0"/>
                <a:cs typeface="Tahoma" panose="020B0604030504040204" pitchFamily="34" charset="0"/>
              </a:rPr>
              <a:t>mandibularis</a:t>
            </a:r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)</a:t>
            </a: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</a:t>
            </a:r>
            <a:endParaRPr lang="en-GB" sz="20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/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                    n.</a:t>
            </a: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lingvalis</a:t>
            </a:r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(n. </a:t>
            </a:r>
            <a:r>
              <a:rPr lang="en-GB" sz="2000" b="1" dirty="0" err="1">
                <a:latin typeface="Times New Roman" panose="02020603050405020304" pitchFamily="18" charset="0"/>
                <a:cs typeface="Tahoma" panose="020B0604030504040204" pitchFamily="34" charset="0"/>
              </a:rPr>
              <a:t>mandibularis</a:t>
            </a:r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)</a:t>
            </a:r>
          </a:p>
          <a:p>
            <a:pPr eaLnBrk="0" hangingPunct="0"/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                    n. </a:t>
            </a:r>
            <a:r>
              <a:rPr lang="en-GB" sz="2000" b="1" dirty="0" err="1">
                <a:latin typeface="Times New Roman" panose="02020603050405020304" pitchFamily="18" charset="0"/>
                <a:cs typeface="Tahoma" panose="020B0604030504040204" pitchFamily="34" charset="0"/>
              </a:rPr>
              <a:t>buccalis</a:t>
            </a:r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(n. </a:t>
            </a:r>
            <a:r>
              <a:rPr lang="en-GB" sz="2000" b="1" dirty="0" err="1">
                <a:latin typeface="Times New Roman" panose="02020603050405020304" pitchFamily="18" charset="0"/>
                <a:cs typeface="Tahoma" panose="020B0604030504040204" pitchFamily="34" charset="0"/>
              </a:rPr>
              <a:t>mandibularis</a:t>
            </a:r>
            <a:r>
              <a:rPr lang="en-GB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)</a:t>
            </a:r>
          </a:p>
          <a:p>
            <a:pPr eaLnBrk="0" hangingPunct="0"/>
            <a:endParaRPr lang="en-GB" sz="20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/>
            <a:endParaRPr lang="en-GB" sz="20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/>
            <a:endParaRPr lang="en-GB" sz="20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/>
            <a:endParaRPr lang="en-GB" sz="20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/>
            <a:endParaRPr lang="en-GB" sz="20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</p:txBody>
      </p:sp>
      <p:pic>
        <p:nvPicPr>
          <p:cNvPr id="119810" name="Picture 2" descr="Nerve supply of teeth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825" y="3573010"/>
            <a:ext cx="4803315" cy="2938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2699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 hasCustomPrompt="1"/>
          </p:nvPr>
        </p:nvSpPr>
        <p:spPr>
          <a:xfrm>
            <a:off x="539750" y="333375"/>
            <a:ext cx="8229600" cy="1384300"/>
          </a:xfrm>
          <a:ln>
            <a:miter/>
          </a:ln>
        </p:spPr>
        <p:txBody>
          <a:bodyPr anchor="ctr"/>
          <a:lstStyle/>
          <a:p>
            <a:r>
              <a:rPr lang="sr-Cyrl-CS" altLang="x-none" sz="4000" noProof="1">
                <a:effectLst>
                  <a:outerShdw blurRad="38100" dist="38100" dir="2700000">
                    <a:srgbClr val="C0C0C0"/>
                  </a:outerShdw>
                </a:effectLst>
              </a:rPr>
              <a:t>Потпорни апарат зуба </a:t>
            </a:r>
            <a:r>
              <a:rPr lang="sr-Latn-CS" altLang="x-none" sz="4000" noProof="1">
                <a:effectLst>
                  <a:outerShdw blurRad="38100" dist="38100" dir="2700000">
                    <a:srgbClr val="C0C0C0"/>
                  </a:outerShdw>
                </a:effectLst>
              </a:rPr>
              <a:t>(parodoncijum)</a:t>
            </a:r>
          </a:p>
        </p:txBody>
      </p:sp>
      <p:sp>
        <p:nvSpPr>
          <p:cNvPr id="9219" name="Rectangle 3"/>
          <p:cNvSpPr>
            <a:spLocks noGrp="1" noRot="1" noChangeArrowheads="1"/>
          </p:cNvSpPr>
          <p:nvPr>
            <p:ph type="body" sz="half" idx="1" hasCustomPrompt="1"/>
          </p:nvPr>
        </p:nvSpPr>
        <p:spPr>
          <a:xfrm>
            <a:off x="252413" y="2276475"/>
            <a:ext cx="4038600" cy="2028825"/>
          </a:xfrm>
          <a:ln>
            <a:miter/>
          </a:ln>
        </p:spPr>
        <p:txBody>
          <a:bodyPr lIns="91440" tIns="45720"/>
          <a:lstStyle/>
          <a:p>
            <a:pPr>
              <a:lnSpc>
                <a:spcPct val="90000"/>
              </a:lnSpc>
            </a:pPr>
            <a:r>
              <a:rPr lang="sr-Latn-CS" sz="3200">
                <a:effectLst>
                  <a:outerShdw blurRad="38100" dist="38100" dir="2700000" algn="tl">
                    <a:srgbClr val="FFFFFF"/>
                  </a:outerShdw>
                </a:effectLst>
              </a:rPr>
              <a:t>Gingiva</a:t>
            </a:r>
          </a:p>
          <a:p>
            <a:pPr>
              <a:lnSpc>
                <a:spcPct val="90000"/>
              </a:lnSpc>
            </a:pPr>
            <a:r>
              <a:rPr lang="sr-Cyrl-CS" sz="3200">
                <a:effectLst>
                  <a:outerShdw blurRad="38100" dist="38100" dir="2700000" algn="tl">
                    <a:srgbClr val="FFFFFF"/>
                  </a:outerShdw>
                </a:effectLst>
              </a:rPr>
              <a:t>Цемент </a:t>
            </a:r>
          </a:p>
          <a:p>
            <a:pPr>
              <a:lnSpc>
                <a:spcPct val="90000"/>
              </a:lnSpc>
            </a:pPr>
            <a:r>
              <a:rPr lang="sr-Cyrl-CS" sz="3200">
                <a:effectLst>
                  <a:outerShdw blurRad="38100" dist="38100" dir="2700000" algn="tl">
                    <a:srgbClr val="FFFFFF"/>
                  </a:outerShdw>
                </a:effectLst>
              </a:rPr>
              <a:t>Алвеоларна кост</a:t>
            </a:r>
          </a:p>
          <a:p>
            <a:pPr>
              <a:lnSpc>
                <a:spcPct val="90000"/>
              </a:lnSpc>
            </a:pPr>
            <a:r>
              <a:rPr lang="sr-Cyrl-CS" sz="3200">
                <a:effectLst>
                  <a:outerShdw blurRad="38100" dist="38100" dir="2700000" algn="tl">
                    <a:srgbClr val="FFFFFF"/>
                  </a:outerShdw>
                </a:effectLst>
              </a:rPr>
              <a:t>Периодонцијум </a:t>
            </a:r>
          </a:p>
        </p:txBody>
      </p:sp>
      <p:sp>
        <p:nvSpPr>
          <p:cNvPr id="8195" name="Line 5"/>
          <p:cNvSpPr>
            <a:spLocks noChangeShapeType="1"/>
          </p:cNvSpPr>
          <p:nvPr/>
        </p:nvSpPr>
        <p:spPr bwMode="auto">
          <a:xfrm>
            <a:off x="323850" y="1773238"/>
            <a:ext cx="8208963" cy="71437"/>
          </a:xfrm>
          <a:prstGeom prst="line">
            <a:avLst/>
          </a:prstGeom>
          <a:noFill/>
          <a:ln w="9525">
            <a:solidFill>
              <a:srgbClr val="01016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en-US" altLang="en-US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9222" name="Picture 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51588" y="1849438"/>
            <a:ext cx="2709862" cy="3937000"/>
          </a:xfrm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2075" y="2133600"/>
            <a:ext cx="2370138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rrowheads="1"/>
          </p:cNvSpPr>
          <p:nvPr>
            <p:ph type="title" hasCustomPrompt="1"/>
          </p:nvPr>
        </p:nvSpPr>
        <p:spPr>
          <a:xfrm>
            <a:off x="663575" y="292100"/>
            <a:ext cx="8229600" cy="1384300"/>
          </a:xfrm>
          <a:ln>
            <a:miter/>
          </a:ln>
        </p:spPr>
        <p:txBody>
          <a:bodyPr anchor="ctr"/>
          <a:lstStyle/>
          <a:p>
            <a:r>
              <a:rPr lang="sr-Latn-CS">
                <a:effectLst>
                  <a:outerShdw blurRad="38100" dist="38100" dir="2700000" algn="tl">
                    <a:srgbClr val="000000"/>
                  </a:outerShdw>
                </a:effectLst>
              </a:rPr>
              <a:t>Функције периодонцијума </a:t>
            </a:r>
          </a:p>
        </p:txBody>
      </p:sp>
      <p:sp>
        <p:nvSpPr>
          <p:cNvPr id="11267" name="Rectangle 3"/>
          <p:cNvSpPr>
            <a:spLocks noGrp="1" noRot="1" noChangeArrowheads="1"/>
          </p:cNvSpPr>
          <p:nvPr>
            <p:ph type="body" sz="half" idx="1" hasCustomPrompt="1"/>
          </p:nvPr>
        </p:nvSpPr>
        <p:spPr>
          <a:xfrm>
            <a:off x="611188" y="1844675"/>
            <a:ext cx="4621212" cy="2881313"/>
          </a:xfrm>
          <a:ln>
            <a:miter/>
          </a:ln>
        </p:spPr>
        <p:txBody>
          <a:bodyPr lIns="91440" tIns="45720"/>
          <a:lstStyle/>
          <a:p>
            <a:r>
              <a:rPr lang="sr-Latn-CS" sz="2400" b="1">
                <a:effectLst>
                  <a:outerShdw blurRad="38100" dist="38100" dir="2700000" algn="tl">
                    <a:srgbClr val="FFFFFF"/>
                  </a:outerShdw>
                </a:effectLst>
              </a:rPr>
              <a:t>Формативна</a:t>
            </a:r>
          </a:p>
          <a:p>
            <a:r>
              <a:rPr lang="sr-Latn-CS" sz="2400" b="1">
                <a:effectLst>
                  <a:outerShdw blurRad="38100" dist="38100" dir="2700000" algn="tl">
                    <a:srgbClr val="FFFFFF"/>
                  </a:outerShdw>
                </a:effectLst>
              </a:rPr>
              <a:t>Нутритивна и сензитивна</a:t>
            </a:r>
          </a:p>
          <a:p>
            <a:r>
              <a:rPr lang="sr-Latn-CS" sz="2400" b="1">
                <a:effectLst>
                  <a:outerShdw blurRad="38100" dist="38100" dir="2700000" algn="tl">
                    <a:srgbClr val="FFFFFF"/>
                  </a:outerShdw>
                </a:effectLst>
              </a:rPr>
              <a:t>Заштитна</a:t>
            </a:r>
          </a:p>
          <a:p>
            <a:r>
              <a:rPr lang="sr-Latn-CS" sz="2400" b="1">
                <a:effectLst>
                  <a:outerShdw blurRad="38100" dist="38100" dir="2700000" algn="tl">
                    <a:srgbClr val="FFFFFF"/>
                  </a:outerShdw>
                </a:effectLst>
              </a:rPr>
              <a:t>Потпорна</a:t>
            </a:r>
            <a:r>
              <a:rPr lang="sr-Latn-CS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</p:txBody>
      </p:sp>
      <p:sp>
        <p:nvSpPr>
          <p:cNvPr id="28675" name="Line 4"/>
          <p:cNvSpPr>
            <a:spLocks noChangeShapeType="1"/>
          </p:cNvSpPr>
          <p:nvPr/>
        </p:nvSpPr>
        <p:spPr bwMode="auto">
          <a:xfrm>
            <a:off x="746125" y="1484313"/>
            <a:ext cx="7704138" cy="73025"/>
          </a:xfrm>
          <a:prstGeom prst="line">
            <a:avLst/>
          </a:prstGeom>
          <a:noFill/>
          <a:ln w="9525">
            <a:solidFill>
              <a:srgbClr val="01016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en-US" altLang="en-US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1269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35600" y="1773238"/>
            <a:ext cx="2854325" cy="42481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6725" y="365125"/>
            <a:ext cx="8235950" cy="854075"/>
          </a:xfrm>
        </p:spPr>
        <p:txBody>
          <a:bodyPr anchor="ctr"/>
          <a:lstStyle/>
          <a:p>
            <a:r>
              <a:rPr lang="sr-Cyrl-RS" altLang="en-US" sz="2800">
                <a:solidFill>
                  <a:schemeClr val="tx1"/>
                </a:solidFill>
                <a:latin typeface="Book Antiqua" panose="02040602050305030304" pitchFamily="18" charset="0"/>
              </a:rPr>
              <a:t>ПОСЕБНЕ АНАТОМСКЕ СТРУКТУРЕ ЗУБА</a:t>
            </a:r>
          </a:p>
        </p:txBody>
      </p:sp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252413" y="1392238"/>
            <a:ext cx="8626475" cy="420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Cyrl-RS" altLang="en-US" b="1">
                <a:latin typeface="Book Antiqua" panose="02040602050305030304" pitchFamily="18" charset="0"/>
              </a:rPr>
              <a:t>	1) Квржично-гребенски комплекс</a:t>
            </a:r>
          </a:p>
          <a:p>
            <a:pPr eaLnBrk="0" hangingPunct="0"/>
            <a:r>
              <a:rPr lang="sr-Cyrl-RS" altLang="en-US" b="1">
                <a:latin typeface="Book Antiqua" panose="02040602050305030304" pitchFamily="18" charset="0"/>
              </a:rPr>
              <a:t>	2) Фисурни комплекс</a:t>
            </a:r>
          </a:p>
          <a:p>
            <a:pPr eaLnBrk="0" hangingPunct="0"/>
            <a:endParaRPr lang="sr-Cyrl-RS" altLang="en-US" b="1">
              <a:latin typeface="Book Antiqua" panose="02040602050305030304" pitchFamily="18" charset="0"/>
            </a:endParaRPr>
          </a:p>
          <a:p>
            <a:pPr eaLnBrk="0" hangingPunct="0"/>
            <a:endParaRPr lang="sr-Cyrl-RS" altLang="en-US" b="1">
              <a:latin typeface="Book Antiqua" panose="02040602050305030304" pitchFamily="18" charset="0"/>
            </a:endParaRPr>
          </a:p>
          <a:p>
            <a:pPr eaLnBrk="0" hangingPunct="0"/>
            <a:endParaRPr lang="sr-Cyrl-RS" altLang="en-US" b="1">
              <a:latin typeface="Book Antiqua" panose="02040602050305030304" pitchFamily="18" charset="0"/>
            </a:endParaRPr>
          </a:p>
          <a:p>
            <a:pPr eaLnBrk="0" hangingPunct="0"/>
            <a:r>
              <a:rPr lang="sr-Cyrl-RS" altLang="en-US" b="1">
                <a:latin typeface="Book Antiqua" panose="02040602050305030304" pitchFamily="18" charset="0"/>
              </a:rPr>
              <a:t>1) КВРЖИЧНО-ГРЕБЕНСКИ КОМПЛЕКС</a:t>
            </a:r>
          </a:p>
          <a:p>
            <a:pPr eaLnBrk="0" hangingPunct="0"/>
            <a:r>
              <a:rPr lang="sr-Cyrl-RS" altLang="en-US" b="1">
                <a:latin typeface="Book Antiqua" panose="02040602050305030304" pitchFamily="18" charset="0"/>
              </a:rPr>
              <a:t>	</a:t>
            </a:r>
          </a:p>
          <a:p>
            <a:pPr eaLnBrk="0" hangingPunct="0"/>
            <a:r>
              <a:rPr lang="sr-Cyrl-RS" altLang="en-US" b="1">
                <a:latin typeface="Book Antiqua" panose="02040602050305030304" pitchFamily="18" charset="0"/>
              </a:rPr>
              <a:t>	Основни елементи:</a:t>
            </a:r>
          </a:p>
          <a:p>
            <a:pPr eaLnBrk="0" hangingPunct="0"/>
            <a:r>
              <a:rPr lang="sr-Cyrl-RS" altLang="en-US" b="1">
                <a:latin typeface="Book Antiqua" panose="02040602050305030304" pitchFamily="18" charset="0"/>
              </a:rPr>
              <a:t>	      а) квржица </a:t>
            </a:r>
            <a:r>
              <a:rPr lang="en-GB" altLang="en-US" b="1">
                <a:latin typeface="Book Antiqua" panose="02040602050305030304" pitchFamily="18" charset="0"/>
              </a:rPr>
              <a:t>(cuspis)</a:t>
            </a:r>
          </a:p>
          <a:p>
            <a:pPr eaLnBrk="0" hangingPunct="0"/>
            <a:r>
              <a:rPr lang="sr-Cyrl-RS" altLang="en-US" b="1">
                <a:latin typeface="Book Antiqua" panose="02040602050305030304" pitchFamily="18" charset="0"/>
              </a:rPr>
              <a:t>	      б) кврга </a:t>
            </a:r>
            <a:r>
              <a:rPr lang="en-GB" altLang="sr-Cyrl-RS" b="1">
                <a:latin typeface="Book Antiqua" panose="02040602050305030304" pitchFamily="18" charset="0"/>
              </a:rPr>
              <a:t>(tuberculum)</a:t>
            </a:r>
          </a:p>
          <a:p>
            <a:pPr eaLnBrk="0" hangingPunct="0"/>
            <a:r>
              <a:rPr lang="en-GB" altLang="sr-Cyrl-RS" b="1">
                <a:latin typeface="Book Antiqua" panose="02040602050305030304" pitchFamily="18" charset="0"/>
              </a:rPr>
              <a:t>                      </a:t>
            </a:r>
            <a:r>
              <a:rPr lang="sr-Cyrl-RS" altLang="en-US" b="1">
                <a:latin typeface="Book Antiqua" panose="02040602050305030304" pitchFamily="18" charset="0"/>
              </a:rPr>
              <a:t>в) округласто узвишење </a:t>
            </a:r>
            <a:r>
              <a:rPr lang="en-GB" altLang="sr-Cyrl-RS" b="1">
                <a:latin typeface="Book Antiqua" panose="02040602050305030304" pitchFamily="18" charset="0"/>
              </a:rPr>
              <a:t>(cingulum)</a:t>
            </a:r>
          </a:p>
          <a:p>
            <a:pPr eaLnBrk="0" hangingPunct="0"/>
            <a:r>
              <a:rPr lang="sr-Cyrl-RS" altLang="en-US" b="1">
                <a:latin typeface="Book Antiqua" panose="02040602050305030304" pitchFamily="18" charset="0"/>
              </a:rPr>
              <a:t>	      г) гребен </a:t>
            </a:r>
            <a:r>
              <a:rPr lang="en-GB" altLang="sr-Cyrl-RS" b="1">
                <a:latin typeface="Book Antiqua" panose="02040602050305030304" pitchFamily="18" charset="0"/>
              </a:rPr>
              <a:t>(crista)</a:t>
            </a:r>
          </a:p>
          <a:p>
            <a:pPr eaLnBrk="0" hangingPunct="0"/>
            <a:r>
              <a:rPr lang="sr-Cyrl-RS" altLang="en-US" b="1">
                <a:latin typeface="Book Antiqua" panose="02040602050305030304" pitchFamily="18" charset="0"/>
              </a:rPr>
              <a:t>	      е) брежуљак </a:t>
            </a:r>
            <a:r>
              <a:rPr lang="en-GB" altLang="sr-Cyrl-RS" b="1">
                <a:latin typeface="Book Antiqua" panose="02040602050305030304" pitchFamily="18" charset="0"/>
              </a:rPr>
              <a:t>(cumulus)</a:t>
            </a:r>
          </a:p>
          <a:p>
            <a:pPr eaLnBrk="0" hangingPunct="0"/>
            <a:endParaRPr lang="en-GB" altLang="sr-Cyrl-RS" b="1">
              <a:latin typeface="Book Antiqua" panose="02040602050305030304" pitchFamily="18" charset="0"/>
            </a:endParaRPr>
          </a:p>
          <a:p>
            <a:pPr eaLnBrk="0" hangingPunct="0"/>
            <a:endParaRPr lang="en-GB" altLang="sr-Cyrl-RS" b="1">
              <a:latin typeface="Book Antiqua" panose="02040602050305030304" pitchFamily="18" charset="0"/>
            </a:endParaRPr>
          </a:p>
        </p:txBody>
      </p:sp>
      <p:pic>
        <p:nvPicPr>
          <p:cNvPr id="2969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8325" y="3135313"/>
            <a:ext cx="3489325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1285875"/>
            <a:ext cx="6651625" cy="446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6725" y="365125"/>
            <a:ext cx="8235950" cy="854075"/>
          </a:xfrm>
        </p:spPr>
        <p:txBody>
          <a:bodyPr anchor="ctr"/>
          <a:lstStyle/>
          <a:p>
            <a:r>
              <a:rPr lang="sr-Cyrl-RS" altLang="en-US" sz="2800">
                <a:solidFill>
                  <a:schemeClr val="tx1"/>
                </a:solidFill>
                <a:latin typeface="Book Antiqua" panose="02040602050305030304" pitchFamily="18" charset="0"/>
              </a:rPr>
              <a:t>ПОСЕБНЕ АНАТОМСКЕ СТРУКТУРЕ ЗУБА</a:t>
            </a:r>
          </a:p>
        </p:txBody>
      </p:sp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252413" y="1392238"/>
            <a:ext cx="8891587" cy="557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Cyrl-RS" altLang="en-US" b="1" dirty="0">
                <a:latin typeface="Book Antiqua" panose="02040602050305030304" pitchFamily="18" charset="0"/>
              </a:rPr>
              <a:t>а)  КВРЖИЦА </a:t>
            </a:r>
            <a:r>
              <a:rPr lang="en-GB" altLang="en-US" b="1" dirty="0">
                <a:latin typeface="Book Antiqua" panose="02040602050305030304" pitchFamily="18" charset="0"/>
              </a:rPr>
              <a:t>(CUSPIS)</a:t>
            </a: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</a:rPr>
              <a:t>          - узвишење (елевација) круне зуба, </a:t>
            </a:r>
            <a:br>
              <a:rPr lang="sr-Cyrl-RS" altLang="en-GB" dirty="0">
                <a:latin typeface="Book Antiqua" panose="02040602050305030304" pitchFamily="18" charset="0"/>
              </a:rPr>
            </a:br>
            <a:r>
              <a:rPr lang="sr-Cyrl-RS" altLang="en-GB" dirty="0">
                <a:latin typeface="Book Antiqua" panose="02040602050305030304" pitchFamily="18" charset="0"/>
              </a:rPr>
              <a:t>             различите величине и облика</a:t>
            </a: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</a:rPr>
              <a:t>          - чине главну масу оклузалне површине </a:t>
            </a:r>
            <a:br>
              <a:rPr lang="sr-Cyrl-RS" altLang="en-GB" dirty="0">
                <a:latin typeface="Book Antiqua" panose="02040602050305030304" pitchFamily="18" charset="0"/>
              </a:rPr>
            </a:br>
            <a:r>
              <a:rPr lang="sr-Cyrl-RS" altLang="en-GB" dirty="0">
                <a:latin typeface="Book Antiqua" panose="02040602050305030304" pitchFamily="18" charset="0"/>
              </a:rPr>
              <a:t>             бочних зуба и инцизални део круне </a:t>
            </a:r>
            <a:br>
              <a:rPr lang="sr-Cyrl-RS" altLang="en-GB" dirty="0">
                <a:latin typeface="Book Antiqua" panose="02040602050305030304" pitchFamily="18" charset="0"/>
              </a:rPr>
            </a:br>
            <a:r>
              <a:rPr lang="sr-Cyrl-RS" altLang="en-GB" dirty="0">
                <a:latin typeface="Book Antiqua" panose="02040602050305030304" pitchFamily="18" charset="0"/>
              </a:rPr>
              <a:t>               предњих зуба</a:t>
            </a: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</a:rPr>
              <a:t>	</a:t>
            </a:r>
          </a:p>
          <a:p>
            <a:pPr eaLnBrk="0" hangingPunct="0"/>
            <a:endParaRPr lang="sr-Cyrl-RS" altLang="en-GB" b="1" dirty="0">
              <a:latin typeface="Book Antiqua" panose="02040602050305030304" pitchFamily="18" charset="0"/>
            </a:endParaRPr>
          </a:p>
          <a:p>
            <a:pPr eaLnBrk="0" hangingPunct="0"/>
            <a:r>
              <a:rPr lang="sr-Cyrl-RS" altLang="en-US" b="1" dirty="0">
                <a:latin typeface="Book Antiqua" panose="02040602050305030304" pitchFamily="18" charset="0"/>
              </a:rPr>
              <a:t>		</a:t>
            </a:r>
            <a:endParaRPr lang="en-GB" altLang="sr-Cyrl-RS" b="1" dirty="0">
              <a:latin typeface="Book Antiqua" panose="02040602050305030304" pitchFamily="18" charset="0"/>
            </a:endParaRPr>
          </a:p>
          <a:p>
            <a:pPr eaLnBrk="0" hangingPunct="0"/>
            <a:endParaRPr lang="en-GB" altLang="sr-Cyrl-RS" b="1" dirty="0">
              <a:latin typeface="Book Antiqua" panose="02040602050305030304" pitchFamily="18" charset="0"/>
            </a:endParaRPr>
          </a:p>
          <a:p>
            <a:pPr eaLnBrk="0" hangingPunct="0"/>
            <a:endParaRPr lang="sr-Cyrl-RS" altLang="en-GB" dirty="0">
              <a:latin typeface="Book Antiqua" panose="02040602050305030304" pitchFamily="18" charset="0"/>
            </a:endParaRP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</a:rPr>
              <a:t>         - на свакој квржици могу да се уоче  два карактеристична гребена</a:t>
            </a:r>
            <a:br>
              <a:rPr lang="sr-Cyrl-RS" altLang="en-GB" dirty="0">
                <a:latin typeface="Book Antiqua" panose="02040602050305030304" pitchFamily="18" charset="0"/>
              </a:rPr>
            </a:br>
            <a:r>
              <a:rPr lang="sr-Cyrl-RS" altLang="en-GB" dirty="0">
                <a:latin typeface="Book Antiqua" panose="02040602050305030304" pitchFamily="18" charset="0"/>
              </a:rPr>
              <a:t>       </a:t>
            </a:r>
            <a:r>
              <a:rPr lang="sr-Cyrl-RS" altLang="en-GB" b="1" dirty="0">
                <a:latin typeface="Book Antiqua" panose="02040602050305030304" pitchFamily="18" charset="0"/>
              </a:rPr>
              <a:t>сагитални квржични гребен</a:t>
            </a:r>
            <a:r>
              <a:rPr lang="sr-Cyrl-RS" altLang="en-GB" dirty="0">
                <a:latin typeface="Book Antiqua" panose="02040602050305030304" pitchFamily="18" charset="0"/>
              </a:rPr>
              <a:t> - пружа се у мезиодисталном правцу</a:t>
            </a: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</a:rPr>
              <a:t>       </a:t>
            </a:r>
            <a:r>
              <a:rPr lang="sr-Cyrl-RS" altLang="en-GB" b="1" dirty="0">
                <a:latin typeface="Book Antiqua" panose="02040602050305030304" pitchFamily="18" charset="0"/>
              </a:rPr>
              <a:t>трансверзални квржични гребен</a:t>
            </a:r>
            <a:r>
              <a:rPr lang="sr-Cyrl-RS" altLang="en-GB" dirty="0">
                <a:latin typeface="Book Antiqua" panose="02040602050305030304" pitchFamily="18" charset="0"/>
              </a:rPr>
              <a:t> - пружа се у вестибуло-оралном правцу</a:t>
            </a:r>
          </a:p>
          <a:p>
            <a:pPr eaLnBrk="0" hangingPunct="0"/>
            <a:endParaRPr lang="sr-Cyrl-RS" altLang="en-GB" dirty="0">
              <a:latin typeface="Book Antiqua" panose="02040602050305030304" pitchFamily="18" charset="0"/>
            </a:endParaRP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</a:rPr>
              <a:t>         - гребени се секу под правим углом, а место њиховог укрштања назива се </a:t>
            </a: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</a:rPr>
              <a:t>            </a:t>
            </a:r>
            <a:r>
              <a:rPr lang="sr-Cyrl-RS" altLang="en-GB" b="1" dirty="0">
                <a:latin typeface="Book Antiqua" panose="02040602050305030304" pitchFamily="18" charset="0"/>
              </a:rPr>
              <a:t>врх квржице</a:t>
            </a:r>
            <a:r>
              <a:rPr lang="sr-Cyrl-RS" altLang="en-GB" dirty="0">
                <a:latin typeface="Book Antiqua" panose="02040602050305030304" pitchFamily="18" charset="0"/>
              </a:rPr>
              <a:t>.</a:t>
            </a:r>
          </a:p>
          <a:p>
            <a:pPr eaLnBrk="0" hangingPunct="0"/>
            <a:endParaRPr lang="en-GB" altLang="sr-Cyrl-RS" dirty="0">
              <a:solidFill>
                <a:srgbClr val="FF0000"/>
              </a:solidFill>
              <a:latin typeface="Book Antiqua" panose="02040602050305030304" pitchFamily="18" charset="0"/>
            </a:endParaRPr>
          </a:p>
          <a:p>
            <a:pPr eaLnBrk="0" hangingPunct="0"/>
            <a:endParaRPr lang="en-GB" altLang="sr-Cyrl-RS" b="1" dirty="0">
              <a:latin typeface="Book Antiqua" panose="02040602050305030304" pitchFamily="18" charset="0"/>
            </a:endParaRPr>
          </a:p>
          <a:p>
            <a:pPr eaLnBrk="0" hangingPunct="0"/>
            <a:endParaRPr lang="en-GB" altLang="sr-Cyrl-RS" b="1" dirty="0">
              <a:latin typeface="Book Antiqua" panose="02040602050305030304" pitchFamily="18" charset="0"/>
            </a:endParaRPr>
          </a:p>
        </p:txBody>
      </p:sp>
      <p:graphicFrame>
        <p:nvGraphicFramePr>
          <p:cNvPr id="9" name="Table 8"/>
          <p:cNvGraphicFramePr/>
          <p:nvPr/>
        </p:nvGraphicFramePr>
        <p:xfrm>
          <a:off x="863600" y="3211513"/>
          <a:ext cx="4178299" cy="106680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767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41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85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96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91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2672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sr-Cyrl-RS" sz="1400" b="0" u="none" dirty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altLang="en-GB" sz="14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секутићи</a:t>
                      </a:r>
                    </a:p>
                  </a:txBody>
                  <a:tcPr marL="0" marR="0" marT="0" marB="1" anchor="ctr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altLang="en-GB" sz="1400" b="0" u="none" dirty="0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очњаци</a:t>
                      </a:r>
                    </a:p>
                  </a:txBody>
                  <a:tcPr marL="0" marR="0" marT="0" marB="1" anchor="ctr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altLang="en-GB" sz="14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премолари</a:t>
                      </a:r>
                    </a:p>
                  </a:txBody>
                  <a:tcPr marL="0" marR="0" marT="0" marB="1" anchor="ctr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altLang="en-GB" sz="14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молари</a:t>
                      </a:r>
                    </a:p>
                  </a:txBody>
                  <a:tcPr marL="0" marR="0" marT="0" marB="1" anchor="ctr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sr-Cyrl-RS" sz="14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број квржица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altLang="en-GB" sz="14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/</a:t>
                      </a:r>
                    </a:p>
                  </a:txBody>
                  <a:tcPr marL="0" marR="0" marT="0" marB="1" anchor="ctr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altLang="en-GB" sz="14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sr-Cyrl-RS" altLang="en-GB" sz="14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солитарна квржица</a:t>
                      </a:r>
                    </a:p>
                  </a:txBody>
                  <a:tcPr marL="0" marR="0" marT="0" marB="1" anchor="ctr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altLang="en-GB" sz="14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2 - 3</a:t>
                      </a:r>
                    </a:p>
                  </a:txBody>
                  <a:tcPr marL="0" marR="0" marT="0" marB="1" anchor="ctr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altLang="en-GB" sz="1400" b="0" u="none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4 или више</a:t>
                      </a:r>
                    </a:p>
                  </a:txBody>
                  <a:tcPr marL="0" marR="0" marT="0" marB="1" anchor="ctr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176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83"/>
          <a:stretch>
            <a:fillRect/>
          </a:stretch>
        </p:blipFill>
        <p:spPr bwMode="auto">
          <a:xfrm>
            <a:off x="5651500" y="1412875"/>
            <a:ext cx="2911475" cy="297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imag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69" t="47932" r="36639" b="33704"/>
          <a:stretch/>
        </p:blipFill>
        <p:spPr bwMode="auto">
          <a:xfrm>
            <a:off x="4788015" y="5877170"/>
            <a:ext cx="1008070" cy="85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16" t="41147" r="9500"/>
          <a:stretch>
            <a:fillRect/>
          </a:stretch>
        </p:blipFill>
        <p:spPr bwMode="auto">
          <a:xfrm>
            <a:off x="541338" y="1412875"/>
            <a:ext cx="4786312" cy="268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0" name="Title 5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365125"/>
            <a:ext cx="3292475" cy="1325563"/>
          </a:xfrm>
        </p:spPr>
        <p:txBody>
          <a:bodyPr anchor="ctr"/>
          <a:lstStyle/>
          <a:p>
            <a:r>
              <a:rPr lang="sr-Cyrl-RS" altLang="en-US" sz="2000">
                <a:solidFill>
                  <a:schemeClr val="tx1"/>
                </a:solidFill>
                <a:latin typeface="Book Antiqua" panose="02040602050305030304" pitchFamily="18" charset="0"/>
                <a:sym typeface="Arial" panose="020B0604020202020204" pitchFamily="34" charset="0"/>
              </a:rPr>
              <a:t>а)  КВРЖИЦА </a:t>
            </a:r>
            <a:r>
              <a:rPr lang="en-GB" altLang="en-US" sz="2000">
                <a:solidFill>
                  <a:schemeClr val="tx1"/>
                </a:solidFill>
                <a:latin typeface="Book Antiqua" panose="02040602050305030304" pitchFamily="18" charset="0"/>
                <a:sym typeface="Arial" panose="020B0604020202020204" pitchFamily="34" charset="0"/>
              </a:rPr>
              <a:t>(CUSPIS)</a:t>
            </a:r>
          </a:p>
        </p:txBody>
      </p:sp>
      <p:pic>
        <p:nvPicPr>
          <p:cNvPr id="3277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5" t="20016" r="9709" b="1071"/>
          <a:stretch>
            <a:fillRect/>
          </a:stretch>
        </p:blipFill>
        <p:spPr bwMode="auto">
          <a:xfrm>
            <a:off x="5076825" y="3933825"/>
            <a:ext cx="3578225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6725" y="365125"/>
            <a:ext cx="8235950" cy="854075"/>
          </a:xfrm>
        </p:spPr>
        <p:txBody>
          <a:bodyPr anchor="ctr"/>
          <a:lstStyle/>
          <a:p>
            <a:r>
              <a:rPr lang="sr-Cyrl-RS" altLang="en-US" sz="2800">
                <a:solidFill>
                  <a:schemeClr val="tx1"/>
                </a:solidFill>
                <a:latin typeface="Book Antiqua" panose="02040602050305030304" pitchFamily="18" charset="0"/>
              </a:rPr>
              <a:t>ПОСЕБНЕ АНАТОМСКЕ СТРУКТУРЕ ЗУБА</a:t>
            </a:r>
          </a:p>
        </p:txBody>
      </p:sp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252413" y="1392238"/>
            <a:ext cx="8626475" cy="366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       </a:t>
            </a:r>
            <a:r>
              <a:rPr lang="sr-Cyrl-RS" altLang="en-GB" b="1">
                <a:latin typeface="Book Antiqua" panose="02040602050305030304" pitchFamily="18" charset="0"/>
              </a:rPr>
              <a:t>* Сагитални квржични гребен</a:t>
            </a: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          - дели оклузалну површину зуба на два дела: спољашњи и унутрашњи</a:t>
            </a: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          - ова два дела раздваја тзв. </a:t>
            </a:r>
            <a:r>
              <a:rPr lang="sr-Cyrl-RS" altLang="en-GB" b="1">
                <a:latin typeface="Book Antiqua" panose="02040602050305030304" pitchFamily="18" charset="0"/>
              </a:rPr>
              <a:t>деобна или квржично-гребенска линија.</a:t>
            </a: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          - у односу на деобну линију разликујемо </a:t>
            </a:r>
            <a:r>
              <a:rPr lang="sr-Cyrl-RS" altLang="en-GB" b="1">
                <a:latin typeface="Book Antiqua" panose="02040602050305030304" pitchFamily="18" charset="0"/>
              </a:rPr>
              <a:t>спољашње и унутрашње</a:t>
            </a:r>
            <a:br>
              <a:rPr lang="sr-Cyrl-RS" altLang="en-GB" b="1">
                <a:latin typeface="Book Antiqua" panose="02040602050305030304" pitchFamily="18" charset="0"/>
              </a:rPr>
            </a:br>
            <a:r>
              <a:rPr lang="sr-Cyrl-RS" altLang="en-GB" b="1">
                <a:latin typeface="Book Antiqua" panose="02040602050305030304" pitchFamily="18" charset="0"/>
              </a:rPr>
              <a:t>            оклузално поље</a:t>
            </a:r>
            <a:r>
              <a:rPr lang="sr-Cyrl-RS" altLang="en-GB">
                <a:latin typeface="Book Antiqua" panose="02040602050305030304" pitchFamily="18" charset="0"/>
              </a:rPr>
              <a:t>, као и </a:t>
            </a:r>
            <a:r>
              <a:rPr lang="sr-Cyrl-RS" altLang="en-GB" b="1">
                <a:latin typeface="Book Antiqua" panose="02040602050305030304" pitchFamily="18" charset="0"/>
              </a:rPr>
              <a:t>унутрашњу и спољашњу падину</a:t>
            </a:r>
            <a:r>
              <a:rPr lang="sr-Cyrl-RS" altLang="en-GB">
                <a:latin typeface="Book Antiqua" panose="02040602050305030304" pitchFamily="18" charset="0"/>
              </a:rPr>
              <a:t>.</a:t>
            </a: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          - унутрашње падине усмерене су према централној фисури и обично </a:t>
            </a:r>
            <a:br>
              <a:rPr lang="sr-Cyrl-RS" altLang="en-GB">
                <a:latin typeface="Book Antiqua" panose="02040602050305030304" pitchFamily="18" charset="0"/>
              </a:rPr>
            </a:br>
            <a:r>
              <a:rPr lang="sr-Cyrl-RS" altLang="en-GB">
                <a:latin typeface="Book Antiqua" panose="02040602050305030304" pitchFamily="18" charset="0"/>
              </a:rPr>
              <a:t>            садрже допунске бразде</a:t>
            </a: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          - спољашње падине се стапају са вестибуларном, односно оралном</a:t>
            </a:r>
            <a:br>
              <a:rPr lang="sr-Cyrl-RS" altLang="en-GB">
                <a:latin typeface="Book Antiqua" panose="02040602050305030304" pitchFamily="18" charset="0"/>
              </a:rPr>
            </a:br>
            <a:r>
              <a:rPr lang="sr-Cyrl-RS" altLang="en-GB">
                <a:latin typeface="Book Antiqua" panose="02040602050305030304" pitchFamily="18" charset="0"/>
              </a:rPr>
              <a:t>            површином круне зуба (без јасне границе)</a:t>
            </a:r>
          </a:p>
          <a:p>
            <a:pPr eaLnBrk="0" hangingPunct="0"/>
            <a:endParaRPr lang="sr-Cyrl-RS" altLang="en-GB">
              <a:latin typeface="Book Antiqua" panose="02040602050305030304" pitchFamily="18" charset="0"/>
            </a:endParaRPr>
          </a:p>
          <a:p>
            <a:pPr eaLnBrk="0" hangingPunct="0"/>
            <a:r>
              <a:rPr lang="en-GB" altLang="sr-Cyrl-RS">
                <a:solidFill>
                  <a:srgbClr val="FF0000"/>
                </a:solidFill>
                <a:latin typeface="Book Antiqua" panose="02040602050305030304" pitchFamily="18" charset="0"/>
                <a:sym typeface="Arial" panose="020B0604020202020204" pitchFamily="34" charset="0"/>
              </a:rPr>
              <a:t>	</a:t>
            </a:r>
            <a:endParaRPr lang="en-GB" altLang="sr-Cyrl-RS">
              <a:solidFill>
                <a:srgbClr val="FF0000"/>
              </a:solidFill>
              <a:latin typeface="Book Antiqua" panose="02040602050305030304" pitchFamily="18" charset="0"/>
            </a:endParaRPr>
          </a:p>
          <a:p>
            <a:pPr eaLnBrk="0" hangingPunct="0"/>
            <a:endParaRPr lang="en-GB" altLang="sr-Cyrl-RS" b="1">
              <a:latin typeface="Book Antiqua" panose="02040602050305030304" pitchFamily="18" charset="0"/>
            </a:endParaRPr>
          </a:p>
          <a:p>
            <a:pPr eaLnBrk="0" hangingPunct="0"/>
            <a:endParaRPr lang="en-GB" altLang="sr-Cyrl-RS" b="1">
              <a:latin typeface="Book Antiqua" panose="02040602050305030304" pitchFamily="18" charset="0"/>
            </a:endParaRPr>
          </a:p>
        </p:txBody>
      </p:sp>
      <p:pic>
        <p:nvPicPr>
          <p:cNvPr id="3379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83"/>
          <a:stretch>
            <a:fillRect/>
          </a:stretch>
        </p:blipFill>
        <p:spPr bwMode="auto">
          <a:xfrm>
            <a:off x="5791200" y="3860800"/>
            <a:ext cx="2547938" cy="260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Line 9"/>
          <p:cNvSpPr>
            <a:spLocks noChangeShapeType="1"/>
          </p:cNvSpPr>
          <p:nvPr/>
        </p:nvSpPr>
        <p:spPr bwMode="auto">
          <a:xfrm rot="-8940000" flipH="1" flipV="1">
            <a:off x="6369050" y="3960813"/>
            <a:ext cx="719138" cy="188912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en-US" altLang="en-US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3797" name="Picture 2" descr="005"/>
          <p:cNvPicPr>
            <a:picLocks noChangeAspect="1" noChangeArrowheads="1"/>
          </p:cNvPicPr>
          <p:nvPr/>
        </p:nvPicPr>
        <p:blipFill>
          <a:blip r:embed="rId3" cstate="print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740" y="4321426"/>
            <a:ext cx="2752725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image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69" t="47932" r="36639" b="33704"/>
          <a:stretch/>
        </p:blipFill>
        <p:spPr bwMode="auto">
          <a:xfrm>
            <a:off x="4243380" y="4909652"/>
            <a:ext cx="1008070" cy="85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" y="404813"/>
            <a:ext cx="8229600" cy="601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6725" y="365125"/>
            <a:ext cx="8235950" cy="854075"/>
          </a:xfrm>
        </p:spPr>
        <p:txBody>
          <a:bodyPr anchor="ctr"/>
          <a:lstStyle/>
          <a:p>
            <a:r>
              <a:rPr lang="sr-Cyrl-RS" altLang="en-US" sz="2800">
                <a:solidFill>
                  <a:schemeClr val="tx1"/>
                </a:solidFill>
                <a:latin typeface="Book Antiqua" panose="02040602050305030304" pitchFamily="18" charset="0"/>
              </a:rPr>
              <a:t>ПОСЕБНЕ АНАТОМСКЕ СТРУКТУРЕ ЗУБА</a:t>
            </a:r>
          </a:p>
        </p:txBody>
      </p:sp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252413" y="1249363"/>
            <a:ext cx="8626475" cy="338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       </a:t>
            </a:r>
            <a:r>
              <a:rPr lang="sr-Cyrl-RS" altLang="en-GB" b="1">
                <a:latin typeface="Book Antiqua" panose="02040602050305030304" pitchFamily="18" charset="0"/>
              </a:rPr>
              <a:t>* Трансверзални квржични гребен</a:t>
            </a: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          - пресеца деобну (квржично-гребенску) линију преко врха квржице</a:t>
            </a: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          - део је и спољашњег и унутрашњег оклузалног поља;</a:t>
            </a:r>
          </a:p>
          <a:p>
            <a:pPr eaLnBrk="0" hangingPunct="0"/>
            <a:endParaRPr lang="sr-Cyrl-RS" altLang="en-GB">
              <a:latin typeface="Book Antiqua" panose="02040602050305030304" pitchFamily="18" charset="0"/>
            </a:endParaRP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          - </a:t>
            </a:r>
            <a:r>
              <a:rPr lang="sr-Cyrl-RS" altLang="en-GB" b="1">
                <a:solidFill>
                  <a:srgbClr val="FF0000"/>
                </a:solidFill>
                <a:latin typeface="Book Antiqua" panose="02040602050305030304" pitchFamily="18" charset="0"/>
              </a:rPr>
              <a:t>део који припада унутрашњем оклузалном пољу</a:t>
            </a:r>
            <a:r>
              <a:rPr lang="sr-Cyrl-RS" altLang="en-GB">
                <a:latin typeface="Book Antiqua" panose="02040602050305030304" pitchFamily="18" charset="0"/>
              </a:rPr>
              <a:t> назива се </a:t>
            </a:r>
            <a:r>
              <a:rPr lang="sr-Cyrl-RS" altLang="en-GB" b="1">
                <a:latin typeface="Book Antiqua" panose="02040602050305030304" pitchFamily="18" charset="0"/>
              </a:rPr>
              <a:t>грат</a:t>
            </a:r>
            <a:r>
              <a:rPr lang="sr-Cyrl-RS" altLang="en-GB">
                <a:latin typeface="Book Antiqua" panose="02040602050305030304" pitchFamily="18" charset="0"/>
              </a:rPr>
              <a:t>,</a:t>
            </a:r>
            <a:br>
              <a:rPr lang="sr-Cyrl-RS" altLang="en-GB">
                <a:latin typeface="Book Antiqua" panose="02040602050305030304" pitchFamily="18" charset="0"/>
              </a:rPr>
            </a:br>
            <a:r>
              <a:rPr lang="sr-Cyrl-RS" altLang="en-GB">
                <a:latin typeface="Book Antiqua" panose="02040602050305030304" pitchFamily="18" charset="0"/>
              </a:rPr>
              <a:t>            посебно важан са аспекта оклузије</a:t>
            </a: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          - заузима најконвекснији део унутрашњег триангуларног гребена и</a:t>
            </a:r>
            <a:br>
              <a:rPr lang="sr-Cyrl-RS" altLang="en-GB">
                <a:latin typeface="Book Antiqua" panose="02040602050305030304" pitchFamily="18" charset="0"/>
              </a:rPr>
            </a:br>
            <a:r>
              <a:rPr lang="sr-Cyrl-RS" altLang="en-GB">
                <a:latin typeface="Book Antiqua" panose="02040602050305030304" pitchFamily="18" charset="0"/>
              </a:rPr>
              <a:t>            представља место тачкасте оклузалне интеракције , у положају</a:t>
            </a: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            максималне интеркуспације</a:t>
            </a: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          - тачкасти оклузални контакти означавају се као </a:t>
            </a:r>
            <a:r>
              <a:rPr lang="sr-Cyrl-RS" altLang="en-GB" b="1">
                <a:latin typeface="Book Antiqua" panose="02040602050305030304" pitchFamily="18" charset="0"/>
              </a:rPr>
              <a:t>централне стопе</a:t>
            </a:r>
            <a:r>
              <a:rPr lang="sr-Cyrl-RS" altLang="en-GB">
                <a:latin typeface="Book Antiqua" panose="02040602050305030304" pitchFamily="18" charset="0"/>
              </a:rPr>
              <a:t>.</a:t>
            </a:r>
            <a:endParaRPr lang="en-GB" altLang="sr-Cyrl-RS">
              <a:solidFill>
                <a:srgbClr val="FF0000"/>
              </a:solidFill>
              <a:latin typeface="Book Antiqua" panose="02040602050305030304" pitchFamily="18" charset="0"/>
            </a:endParaRPr>
          </a:p>
          <a:p>
            <a:pPr eaLnBrk="0" hangingPunct="0"/>
            <a:endParaRPr lang="en-GB" altLang="sr-Cyrl-RS" b="1">
              <a:latin typeface="Book Antiqua" panose="02040602050305030304" pitchFamily="18" charset="0"/>
            </a:endParaRPr>
          </a:p>
          <a:p>
            <a:pPr eaLnBrk="0" hangingPunct="0"/>
            <a:endParaRPr lang="en-GB" altLang="sr-Cyrl-RS" b="1">
              <a:latin typeface="Book Antiqua" panose="02040602050305030304" pitchFamily="18" charset="0"/>
            </a:endParaRPr>
          </a:p>
        </p:txBody>
      </p:sp>
      <p:pic>
        <p:nvPicPr>
          <p:cNvPr id="3584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83"/>
          <a:stretch>
            <a:fillRect/>
          </a:stretch>
        </p:blipFill>
        <p:spPr bwMode="auto">
          <a:xfrm>
            <a:off x="5645150" y="4149725"/>
            <a:ext cx="2547938" cy="260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4" name="Line 9"/>
          <p:cNvSpPr>
            <a:spLocks noChangeShapeType="1"/>
          </p:cNvSpPr>
          <p:nvPr/>
        </p:nvSpPr>
        <p:spPr bwMode="auto">
          <a:xfrm rot="19380000" flipH="1">
            <a:off x="7183438" y="4356100"/>
            <a:ext cx="719137" cy="889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en-US" altLang="en-US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845" name="Line 9"/>
          <p:cNvSpPr>
            <a:spLocks noChangeShapeType="1"/>
          </p:cNvSpPr>
          <p:nvPr/>
        </p:nvSpPr>
        <p:spPr bwMode="auto">
          <a:xfrm rot="5820000" flipH="1">
            <a:off x="6524625" y="5689601"/>
            <a:ext cx="720725" cy="889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en-US" altLang="en-US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5846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13" t="23997" r="52565" b="30930"/>
          <a:stretch>
            <a:fillRect/>
          </a:stretch>
        </p:blipFill>
        <p:spPr bwMode="auto">
          <a:xfrm>
            <a:off x="323850" y="4221163"/>
            <a:ext cx="2328863" cy="205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7" name="Picture 2" descr="005"/>
          <p:cNvPicPr>
            <a:picLocks noChangeAspect="1" noChangeArrowheads="1"/>
          </p:cNvPicPr>
          <p:nvPr/>
        </p:nvPicPr>
        <p:blipFill>
          <a:blip r:embed="rId4" cstate="print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4365625"/>
            <a:ext cx="2752725" cy="155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 descr="image">
            <a:extLst>
              <a:ext uri="{FF2B5EF4-FFF2-40B4-BE49-F238E27FC236}">
                <a16:creationId xmlns:a16="http://schemas.microsoft.com/office/drawing/2014/main" id="{3D5E8E08-5CC0-87D1-D802-1732D21964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69" t="47932" r="36639" b="33704"/>
          <a:stretch/>
        </p:blipFill>
        <p:spPr bwMode="auto">
          <a:xfrm>
            <a:off x="4139395" y="5904221"/>
            <a:ext cx="1008070" cy="85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 Box 1"/>
          <p:cNvSpPr txBox="1">
            <a:spLocks noChangeArrowheads="1"/>
          </p:cNvSpPr>
          <p:nvPr/>
        </p:nvSpPr>
        <p:spPr bwMode="auto">
          <a:xfrm>
            <a:off x="155575" y="882650"/>
            <a:ext cx="881380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sr-Cyrl-RS" altLang="en-GB" b="1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pPr eaLnBrk="0" hangingPunct="0"/>
            <a:r>
              <a:rPr lang="sr-Cyrl-RS" altLang="en-US" b="1">
                <a:latin typeface="Book Antiqua" panose="02040602050305030304" pitchFamily="18" charset="0"/>
                <a:sym typeface="SimSun" panose="02010600030101010101" pitchFamily="2" charset="-122"/>
              </a:rPr>
              <a:t>     *  КВРЖИЦЕ </a:t>
            </a:r>
            <a:r>
              <a:rPr lang="sr-Cyrl-RS" altLang="en-GB" b="1">
                <a:latin typeface="Book Antiqua" panose="02040602050305030304" pitchFamily="18" charset="0"/>
                <a:sym typeface="SimSun" panose="02010600030101010101" pitchFamily="2" charset="-122"/>
              </a:rPr>
              <a:t> (</a:t>
            </a:r>
            <a:r>
              <a:rPr lang="en-GB" altLang="en-GB" b="1">
                <a:latin typeface="Book Antiqua" panose="02040602050305030304" pitchFamily="18" charset="0"/>
                <a:sym typeface="SimSun" panose="02010600030101010101" pitchFamily="2" charset="-122"/>
              </a:rPr>
              <a:t>CUSPA</a:t>
            </a:r>
            <a:r>
              <a:rPr lang="sr-Cyrl-RS" altLang="en-GB" b="1">
                <a:latin typeface="Book Antiqua" panose="02040602050305030304" pitchFamily="18" charset="0"/>
                <a:sym typeface="SimSun" panose="02010600030101010101" pitchFamily="2" charset="-122"/>
              </a:rPr>
              <a:t>Е</a:t>
            </a:r>
            <a:r>
              <a:rPr lang="en-GB" altLang="en-US" b="1">
                <a:latin typeface="Book Antiqua" panose="02040602050305030304" pitchFamily="18" charset="0"/>
                <a:sym typeface="SimSun" panose="02010600030101010101" pitchFamily="2" charset="-122"/>
              </a:rPr>
              <a:t>)</a:t>
            </a:r>
          </a:p>
          <a:p>
            <a:pPr eaLnBrk="0" hangingPunct="0"/>
            <a:endParaRPr lang="sr-Cyrl-RS" altLang="en-GB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pPr eaLnBrk="0" hangingPunct="0"/>
            <a:r>
              <a:rPr lang="en-GB" altLang="en-US" b="1">
                <a:solidFill>
                  <a:srgbClr val="FF0000"/>
                </a:solidFill>
                <a:latin typeface="Book Antiqua" panose="02040602050305030304" pitchFamily="18" charset="0"/>
                <a:sym typeface="SimSun" panose="02010600030101010101" pitchFamily="2" charset="-122"/>
              </a:rPr>
              <a:t>	</a:t>
            </a:r>
            <a:endParaRPr lang="en-GB" altLang="en-US">
              <a:solidFill>
                <a:srgbClr val="FF0000"/>
              </a:solidFill>
              <a:latin typeface="Book Antiqua" panose="02040602050305030304" pitchFamily="18" charset="0"/>
              <a:sym typeface="SimSun" panose="02010600030101010101" pitchFamily="2" charset="-122"/>
            </a:endParaRPr>
          </a:p>
        </p:txBody>
      </p:sp>
      <p:pic>
        <p:nvPicPr>
          <p:cNvPr id="3686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40" t="44708" r="29916" b="34196"/>
          <a:stretch>
            <a:fillRect/>
          </a:stretch>
        </p:blipFill>
        <p:spPr bwMode="auto">
          <a:xfrm>
            <a:off x="1763713" y="2133600"/>
            <a:ext cx="5113337" cy="325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6725" y="365125"/>
            <a:ext cx="8235950" cy="854075"/>
          </a:xfrm>
        </p:spPr>
        <p:txBody>
          <a:bodyPr anchor="ctr"/>
          <a:lstStyle/>
          <a:p>
            <a:r>
              <a:rPr lang="sr-Cyrl-RS" altLang="en-US" sz="2800">
                <a:solidFill>
                  <a:schemeClr val="tx1"/>
                </a:solidFill>
                <a:latin typeface="Book Antiqua" panose="02040602050305030304" pitchFamily="18" charset="0"/>
              </a:rPr>
              <a:t>ПОСЕБНЕ АНАТОМСКЕ СТРУКТУРЕ ЗУБА</a:t>
            </a:r>
          </a:p>
        </p:txBody>
      </p:sp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158750" y="1392238"/>
            <a:ext cx="879316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Cyrl-RS" altLang="en-GB" dirty="0">
                <a:latin typeface="Book Antiqua" panose="02040602050305030304" pitchFamily="18" charset="0"/>
              </a:rPr>
              <a:t>       </a:t>
            </a:r>
            <a:r>
              <a:rPr lang="sr-Cyrl-RS" altLang="en-GB" b="1" dirty="0">
                <a:latin typeface="Book Antiqua" panose="02040602050305030304" pitchFamily="18" charset="0"/>
                <a:sym typeface="Arial" panose="020B0604020202020204" pitchFamily="34" charset="0"/>
              </a:rPr>
              <a:t>* Трансверзални квржични гребен</a:t>
            </a:r>
            <a:endParaRPr lang="en-GB" altLang="en-GB" b="1" dirty="0">
              <a:latin typeface="Book Antiqua" panose="02040602050305030304" pitchFamily="18" charset="0"/>
            </a:endParaRP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</a:rPr>
              <a:t>          - </a:t>
            </a:r>
            <a:r>
              <a:rPr lang="sr-Cyrl-RS" altLang="en-GB" b="1" dirty="0">
                <a:solidFill>
                  <a:srgbClr val="FF0000"/>
                </a:solidFill>
                <a:latin typeface="Book Antiqua" panose="02040602050305030304" pitchFamily="18" charset="0"/>
              </a:rPr>
              <a:t>део који припада спољашњем оклузалном пољ</a:t>
            </a:r>
            <a:r>
              <a:rPr lang="sr-Cyrl-RS" altLang="en-GB" dirty="0">
                <a:latin typeface="Book Antiqua" panose="02040602050305030304" pitchFamily="18" charset="0"/>
              </a:rPr>
              <a:t>у назива се</a:t>
            </a:r>
            <a:br>
              <a:rPr lang="sr-Cyrl-RS" altLang="en-GB" dirty="0">
                <a:latin typeface="Book Antiqua" panose="02040602050305030304" pitchFamily="18" charset="0"/>
              </a:rPr>
            </a:br>
            <a:r>
              <a:rPr lang="sr-Cyrl-RS" altLang="en-GB" dirty="0">
                <a:latin typeface="Book Antiqua" panose="02040602050305030304" pitchFamily="18" charset="0"/>
              </a:rPr>
              <a:t>            </a:t>
            </a:r>
            <a:r>
              <a:rPr lang="sr-Cyrl-RS" altLang="en-GB" b="1" dirty="0">
                <a:latin typeface="Book Antiqua" panose="02040602050305030304" pitchFamily="18" charset="0"/>
              </a:rPr>
              <a:t>вестибуларни,</a:t>
            </a:r>
            <a:r>
              <a:rPr lang="sr-Cyrl-RS" altLang="en-GB" dirty="0">
                <a:latin typeface="Book Antiqua" panose="02040602050305030304" pitchFamily="18" charset="0"/>
              </a:rPr>
              <a:t> односно</a:t>
            </a:r>
            <a:r>
              <a:rPr lang="sr-Cyrl-RS" altLang="en-GB" b="1" dirty="0">
                <a:latin typeface="Book Antiqua" panose="02040602050305030304" pitchFamily="18" charset="0"/>
              </a:rPr>
              <a:t> орални квржични гребен</a:t>
            </a: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</a:rPr>
              <a:t>.</a:t>
            </a:r>
            <a:endParaRPr lang="en-GB" altLang="sr-Cyrl-RS" b="1" dirty="0">
              <a:latin typeface="Book Antiqua" panose="02040602050305030304" pitchFamily="18" charset="0"/>
            </a:endParaRPr>
          </a:p>
        </p:txBody>
      </p:sp>
      <p:pic>
        <p:nvPicPr>
          <p:cNvPr id="3993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83" b="8284"/>
          <a:stretch>
            <a:fillRect/>
          </a:stretch>
        </p:blipFill>
        <p:spPr bwMode="auto">
          <a:xfrm>
            <a:off x="5436060" y="3147962"/>
            <a:ext cx="2549525" cy="238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0" name="Line 9"/>
          <p:cNvSpPr>
            <a:spLocks noChangeShapeType="1"/>
          </p:cNvSpPr>
          <p:nvPr/>
        </p:nvSpPr>
        <p:spPr bwMode="auto">
          <a:xfrm rot="3120000" flipH="1">
            <a:off x="6966847" y="4567346"/>
            <a:ext cx="719137" cy="889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en-US" altLang="en-US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9941" name="Line 9"/>
          <p:cNvSpPr>
            <a:spLocks noChangeShapeType="1"/>
          </p:cNvSpPr>
          <p:nvPr/>
        </p:nvSpPr>
        <p:spPr bwMode="auto">
          <a:xfrm rot="3120000" flipH="1">
            <a:off x="5765226" y="4628025"/>
            <a:ext cx="717550" cy="889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en-US" altLang="en-US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9942" name="Picture 5" descr="004"/>
          <p:cNvPicPr>
            <a:picLocks noChangeAspect="1" noChangeArrowheads="1"/>
          </p:cNvPicPr>
          <p:nvPr/>
        </p:nvPicPr>
        <p:blipFill>
          <a:blip r:embed="rId3" cstate="print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770" y="3112294"/>
            <a:ext cx="2973388" cy="221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rrowheads="1"/>
          </p:cNvSpPr>
          <p:nvPr>
            <p:ph type="title" hasCustomPrompt="1"/>
          </p:nvPr>
        </p:nvSpPr>
        <p:spPr>
          <a:xfrm>
            <a:off x="539750" y="287338"/>
            <a:ext cx="8229600" cy="1079500"/>
          </a:xfrm>
          <a:ln>
            <a:miter/>
          </a:ln>
        </p:spPr>
        <p:txBody>
          <a:bodyPr anchor="ctr"/>
          <a:lstStyle/>
          <a:p>
            <a:r>
              <a:rPr lang="sr-Cyrl-CS">
                <a:effectLst>
                  <a:outerShdw blurRad="38100" dist="38100" dir="2700000" algn="tl">
                    <a:srgbClr val="000000"/>
                  </a:outerShdw>
                </a:effectLst>
              </a:rPr>
              <a:t>Орална слузокожа</a:t>
            </a:r>
          </a:p>
        </p:txBody>
      </p:sp>
      <p:sp>
        <p:nvSpPr>
          <p:cNvPr id="15363" name="Rectangle 3"/>
          <p:cNvSpPr>
            <a:spLocks noGrp="1" noRot="1" noChangeArrowheads="1"/>
          </p:cNvSpPr>
          <p:nvPr>
            <p:ph type="body" sz="half" idx="1" hasCustomPrompt="1"/>
          </p:nvPr>
        </p:nvSpPr>
        <p:spPr>
          <a:xfrm>
            <a:off x="395288" y="1555750"/>
            <a:ext cx="8351837" cy="1800225"/>
          </a:xfrm>
          <a:ln>
            <a:miter/>
          </a:ln>
        </p:spPr>
        <p:txBody>
          <a:bodyPr lIns="91440" tIns="45720"/>
          <a:lstStyle/>
          <a:p>
            <a:pPr>
              <a:lnSpc>
                <a:spcPct val="80000"/>
              </a:lnSpc>
            </a:pPr>
            <a:r>
              <a:rPr lang="sr-Cyrl-CS" sz="1800" b="1">
                <a:solidFill>
                  <a:srgbClr val="1A805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Мастикаторна</a:t>
            </a:r>
            <a:r>
              <a:rPr lang="sr-Cyrl-CS" sz="18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- </a:t>
            </a:r>
            <a:r>
              <a:rPr lang="sr-Cyrl-CS" sz="16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чврсто везана за подлогу, може да поднесе јаке силе. Епителни слој је густ и под</a:t>
            </a:r>
            <a:r>
              <a:rPr lang="sr-Cyrl-RS" sz="16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л</a:t>
            </a:r>
            <a:r>
              <a:rPr lang="sr-Cyrl-CS" sz="16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еже кератинизацији, субмукоза је богата колагеним влакнима </a:t>
            </a:r>
          </a:p>
          <a:p>
            <a:pPr>
              <a:lnSpc>
                <a:spcPct val="80000"/>
              </a:lnSpc>
            </a:pPr>
            <a:r>
              <a:rPr lang="sr-Cyrl-CS" sz="1800" b="1">
                <a:solidFill>
                  <a:srgbClr val="1A805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Засторна</a:t>
            </a:r>
            <a:r>
              <a:rPr lang="sr-Cyrl-CS" sz="18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- </a:t>
            </a:r>
            <a:r>
              <a:rPr lang="sr-Cyrl-CS" sz="16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танка, покретна. Епител је танак и не кератинизира. Субмукоза је састављена од еластичних влакана </a:t>
            </a:r>
          </a:p>
          <a:p>
            <a:pPr>
              <a:lnSpc>
                <a:spcPct val="80000"/>
              </a:lnSpc>
            </a:pPr>
            <a:r>
              <a:rPr lang="sr-Cyrl-CS" sz="1800" b="1">
                <a:solidFill>
                  <a:srgbClr val="1A805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Специјализована</a:t>
            </a:r>
            <a:r>
              <a:rPr lang="sr-Cyrl-CS" sz="16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– налази се на </a:t>
            </a:r>
            <a:r>
              <a:rPr lang="en-GB" altLang="sr-Cyrl-CS" sz="16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dorsum linguae</a:t>
            </a:r>
            <a:r>
              <a:rPr lang="sr-Cyrl-CS" sz="16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и представља густативне папиле </a:t>
            </a:r>
          </a:p>
        </p:txBody>
      </p:sp>
      <p:graphicFrame>
        <p:nvGraphicFramePr>
          <p:cNvPr id="5141" name="Table 5140"/>
          <p:cNvGraphicFramePr/>
          <p:nvPr>
            <p:extLst>
              <p:ext uri="{D42A27DB-BD31-4B8C-83A1-F6EECF244321}">
                <p14:modId xmlns:p14="http://schemas.microsoft.com/office/powerpoint/2010/main" val="274918219"/>
              </p:ext>
            </p:extLst>
          </p:nvPr>
        </p:nvGraphicFramePr>
        <p:xfrm>
          <a:off x="611188" y="2924175"/>
          <a:ext cx="8064500" cy="3520059"/>
        </p:xfrm>
        <a:graphic>
          <a:graphicData uri="http://schemas.openxmlformats.org/drawingml/2006/table">
            <a:tbl>
              <a:tblPr/>
              <a:tblGrid>
                <a:gridCol w="2689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6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892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1475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►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Font typeface="Wingdings" panose="05000000000000000000" pitchFamily="2" charset="2"/>
                        <a:buChar char="§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n-lt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►"/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n-lt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Font typeface="Wingdings" panose="05000000000000000000" pitchFamily="2" charset="2"/>
                        <a:buChar char="§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n-lt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►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n-lt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sr-Latn-BA" altLang="en-US" sz="1700" b="1" dirty="0"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Times New Roman" panose="02020603050405020304" charset="0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►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Font typeface="Wingdings" panose="05000000000000000000" pitchFamily="2" charset="2"/>
                        <a:buChar char="§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n-lt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►"/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n-lt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Font typeface="Wingdings" panose="05000000000000000000" pitchFamily="2" charset="2"/>
                        <a:buChar char="§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n-lt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►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n-lt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sr-Latn-CS" altLang="en-US" sz="17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Times New Roman" panose="02020603050405020304" charset="0"/>
                        </a:rPr>
                        <a:t>Мастикаторна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►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Font typeface="Wingdings" panose="05000000000000000000" pitchFamily="2" charset="2"/>
                        <a:buChar char="§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n-lt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►"/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n-lt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Font typeface="Wingdings" panose="05000000000000000000" pitchFamily="2" charset="2"/>
                        <a:buChar char="§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n-lt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►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n-lt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sr-Latn-CS" altLang="en-US" sz="17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Times New Roman" panose="02020603050405020304" charset="0"/>
                        </a:rPr>
                        <a:t>Засторна</a:t>
                      </a:r>
                      <a:r>
                        <a:rPr lang="sr-Latn-CS" altLang="en-US" sz="1700" b="1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Times New Roman" panose="02020603050405020304" charset="0"/>
                        </a:rPr>
                        <a:t> 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97213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►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Font typeface="Wingdings" panose="05000000000000000000" pitchFamily="2" charset="2"/>
                        <a:buChar char="§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n-lt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►"/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n-lt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Font typeface="Wingdings" panose="05000000000000000000" pitchFamily="2" charset="2"/>
                        <a:buChar char="§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n-lt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►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n-lt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sr-Latn-CS" altLang="en-US" sz="1700" b="1" dirty="0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Times New Roman" panose="02020603050405020304" charset="0"/>
                        </a:rPr>
                        <a:t>Локализација</a:t>
                      </a:r>
                    </a:p>
                    <a:p>
                      <a:pPr marL="0" lvl="0" indent="0">
                        <a:buNone/>
                      </a:pPr>
                      <a:endParaRPr lang="sr-Latn-CS" altLang="en-US" sz="1700" b="1" dirty="0"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Times New Roman" panose="02020603050405020304" charset="0"/>
                      </a:endParaRPr>
                    </a:p>
                    <a:p>
                      <a:pPr marL="0" lvl="0" indent="0">
                        <a:buNone/>
                      </a:pPr>
                      <a:endParaRPr lang="sr-Latn-CS" altLang="en-US" sz="1700" b="1" dirty="0"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Times New Roman" panose="02020603050405020304" charset="0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sr-Latn-CS" altLang="en-US" sz="1700" b="1" dirty="0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Times New Roman" panose="02020603050405020304" charset="0"/>
                        </a:rPr>
                        <a:t>Боја</a:t>
                      </a:r>
                    </a:p>
                    <a:p>
                      <a:pPr marL="0" lvl="0" indent="0">
                        <a:buNone/>
                      </a:pPr>
                      <a:r>
                        <a:rPr lang="sr-Latn-CS" altLang="en-US" sz="1700" b="1" dirty="0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Times New Roman" panose="02020603050405020304" charset="0"/>
                        </a:rPr>
                        <a:t>Површ структура</a:t>
                      </a:r>
                    </a:p>
                    <a:p>
                      <a:pPr marL="0" lvl="0" indent="0">
                        <a:buNone/>
                      </a:pPr>
                      <a:r>
                        <a:rPr lang="sr-Latn-CS" altLang="en-US" sz="1700" b="1" dirty="0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Times New Roman" panose="02020603050405020304" charset="0"/>
                        </a:rPr>
                        <a:t>Еластичност</a:t>
                      </a:r>
                    </a:p>
                    <a:p>
                      <a:pPr marL="0" lvl="0" indent="0">
                        <a:buNone/>
                      </a:pPr>
                      <a:endParaRPr lang="sr-Cyrl-RS" altLang="en-US" sz="1700" b="1" dirty="0"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Times New Roman" panose="02020603050405020304" charset="0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sr-Latn-CS" altLang="en-US" sz="1700" b="1" dirty="0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Times New Roman" panose="02020603050405020304" charset="0"/>
                        </a:rPr>
                        <a:t>Епител</a:t>
                      </a:r>
                    </a:p>
                    <a:p>
                      <a:pPr marL="0" lvl="0" indent="0">
                        <a:buNone/>
                      </a:pPr>
                      <a:r>
                        <a:rPr lang="sr-Latn-CS" altLang="en-US" sz="1700" b="1" dirty="0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Times New Roman" panose="02020603050405020304" charset="0"/>
                        </a:rPr>
                        <a:t>Дебљина</a:t>
                      </a:r>
                    </a:p>
                    <a:p>
                      <a:pPr marL="0" lvl="0" indent="0">
                        <a:buNone/>
                      </a:pPr>
                      <a:r>
                        <a:rPr lang="sr-Latn-CS" altLang="en-US" sz="1700" b="1" dirty="0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Times New Roman" panose="02020603050405020304" charset="0"/>
                        </a:rPr>
                        <a:t>влакна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►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Font typeface="Wingdings" panose="05000000000000000000" pitchFamily="2" charset="2"/>
                        <a:buChar char="§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n-lt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►"/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n-lt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Font typeface="Wingdings" panose="05000000000000000000" pitchFamily="2" charset="2"/>
                        <a:buChar char="§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n-lt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►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n-lt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sr-Latn-CS" altLang="en-US" sz="1700" b="1" dirty="0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Times New Roman" panose="02020603050405020304" charset="0"/>
                        </a:rPr>
                        <a:t>гингива</a:t>
                      </a:r>
                    </a:p>
                    <a:p>
                      <a:pPr marL="0" lvl="0" indent="0">
                        <a:buNone/>
                      </a:pPr>
                      <a:r>
                        <a:rPr lang="sr-Latn-CS" altLang="en-US" sz="1700" b="1" dirty="0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Times New Roman" panose="02020603050405020304" charset="0"/>
                        </a:rPr>
                        <a:t>тврдо непце</a:t>
                      </a:r>
                    </a:p>
                    <a:p>
                      <a:pPr marL="0" lvl="0" indent="0">
                        <a:buNone/>
                      </a:pPr>
                      <a:r>
                        <a:rPr lang="sr-Latn-CS" altLang="en-US" sz="1700" b="1" dirty="0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Times New Roman" panose="02020603050405020304" charset="0"/>
                        </a:rPr>
                        <a:t>dorsum lingue</a:t>
                      </a:r>
                    </a:p>
                    <a:p>
                      <a:pPr marL="0" lvl="0" indent="0">
                        <a:buNone/>
                      </a:pPr>
                      <a:r>
                        <a:rPr lang="sr-Latn-CS" altLang="en-US" sz="1700" b="1" dirty="0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Times New Roman" panose="02020603050405020304" charset="0"/>
                        </a:rPr>
                        <a:t>светлоружичаста</a:t>
                      </a:r>
                    </a:p>
                    <a:p>
                      <a:pPr marL="0" lvl="0" indent="0">
                        <a:buNone/>
                      </a:pPr>
                      <a:r>
                        <a:rPr lang="sr-Latn-CS" altLang="en-US" sz="1700" b="1" dirty="0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Times New Roman" panose="02020603050405020304" charset="0"/>
                        </a:rPr>
                        <a:t>тачкаста</a:t>
                      </a:r>
                    </a:p>
                    <a:p>
                      <a:pPr marL="0" lvl="0" indent="0">
                        <a:buNone/>
                      </a:pPr>
                      <a:r>
                        <a:rPr lang="sr-Latn-CS" altLang="en-US" sz="1700" b="1" dirty="0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Times New Roman" panose="02020603050405020304" charset="0"/>
                        </a:rPr>
                        <a:t>чврсто везана за подлогу</a:t>
                      </a:r>
                      <a:endParaRPr lang="sr-Cyrl-RS" altLang="en-US" sz="1700" b="1" dirty="0"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Times New Roman" panose="02020603050405020304" charset="0"/>
                      </a:endParaRPr>
                    </a:p>
                    <a:p>
                      <a:pPr marL="0" lvl="0" indent="0">
                        <a:buNone/>
                      </a:pPr>
                      <a:endParaRPr lang="sr-Latn-CS" altLang="en-US" sz="1700" b="1" dirty="0"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Times New Roman" panose="02020603050405020304" charset="0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sr-Latn-CS" altLang="en-US" sz="1700" b="1" dirty="0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Times New Roman" panose="02020603050405020304" charset="0"/>
                        </a:rPr>
                        <a:t>кератинизира</a:t>
                      </a:r>
                    </a:p>
                    <a:p>
                      <a:pPr marL="0" lvl="0" indent="0">
                        <a:buNone/>
                      </a:pPr>
                      <a:r>
                        <a:rPr lang="sr-Latn-CS" altLang="en-US" sz="1700" b="1" dirty="0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Times New Roman" panose="02020603050405020304" charset="0"/>
                        </a:rPr>
                        <a:t>изражена</a:t>
                      </a:r>
                    </a:p>
                    <a:p>
                      <a:pPr marL="0" lvl="0" indent="0">
                        <a:buNone/>
                      </a:pPr>
                      <a:r>
                        <a:rPr lang="sr-Latn-CS" altLang="en-US" sz="1700" b="1" dirty="0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Times New Roman" panose="02020603050405020304" charset="0"/>
                        </a:rPr>
                        <a:t>колагена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►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Font typeface="Wingdings" panose="05000000000000000000" pitchFamily="2" charset="2"/>
                        <a:buChar char="§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n-lt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►"/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n-lt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Font typeface="Wingdings" panose="05000000000000000000" pitchFamily="2" charset="2"/>
                        <a:buChar char="§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n-lt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►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+mn-lt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sr-Latn-CS" altLang="en-US" sz="1700" b="1" dirty="0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Times New Roman" panose="02020603050405020304" charset="0"/>
                        </a:rPr>
                        <a:t>преостала орална слузокожа</a:t>
                      </a:r>
                    </a:p>
                    <a:p>
                      <a:pPr marL="0" lvl="0" indent="0">
                        <a:buNone/>
                      </a:pPr>
                      <a:endParaRPr lang="sr-Latn-CS" altLang="en-US" sz="1700" b="1" dirty="0"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Times New Roman" panose="02020603050405020304" charset="0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sr-Latn-CS" altLang="en-US" sz="1700" b="1" dirty="0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Times New Roman" panose="02020603050405020304" charset="0"/>
                        </a:rPr>
                        <a:t>светлоцрвена</a:t>
                      </a:r>
                    </a:p>
                    <a:p>
                      <a:pPr marL="0" lvl="0" indent="0">
                        <a:buNone/>
                      </a:pPr>
                      <a:r>
                        <a:rPr lang="sr-Latn-CS" altLang="en-US" sz="1700" b="1" dirty="0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Times New Roman" panose="02020603050405020304" charset="0"/>
                        </a:rPr>
                        <a:t>глатка</a:t>
                      </a:r>
                    </a:p>
                    <a:p>
                      <a:pPr marL="0" lvl="0" indent="0">
                        <a:buNone/>
                      </a:pPr>
                      <a:r>
                        <a:rPr lang="sr-Latn-CS" altLang="en-US" sz="1700" b="1" dirty="0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Times New Roman" panose="02020603050405020304" charset="0"/>
                        </a:rPr>
                        <a:t>лабаво </a:t>
                      </a:r>
                      <a:r>
                        <a:rPr lang="sr-Cyrl-RS" altLang="en-US" sz="1700" b="1" dirty="0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Times New Roman" panose="02020603050405020304" charset="0"/>
                        </a:rPr>
                        <a:t>везана </a:t>
                      </a:r>
                      <a:r>
                        <a:rPr lang="sr-Cyrl-RS" altLang="en-US" sz="1700" b="1" baseline="0" dirty="0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Times New Roman" panose="02020603050405020304" charset="0"/>
                        </a:rPr>
                        <a:t>за подлогу </a:t>
                      </a:r>
                      <a:r>
                        <a:rPr lang="sr-Latn-CS" altLang="en-US" sz="1700" b="1" dirty="0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Times New Roman" panose="02020603050405020304" charset="0"/>
                        </a:rPr>
                        <a:t>еластична</a:t>
                      </a:r>
                    </a:p>
                    <a:p>
                      <a:pPr marL="0" lvl="0" indent="0">
                        <a:buNone/>
                      </a:pPr>
                      <a:r>
                        <a:rPr lang="sr-Latn-CS" altLang="en-US" sz="1700" b="1" dirty="0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Times New Roman" panose="02020603050405020304" charset="0"/>
                        </a:rPr>
                        <a:t>не кератинизира</a:t>
                      </a:r>
                    </a:p>
                    <a:p>
                      <a:pPr marL="0" lvl="0" indent="0">
                        <a:buNone/>
                      </a:pPr>
                      <a:r>
                        <a:rPr lang="sr-Latn-CS" altLang="en-US" sz="1700" b="1" dirty="0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Times New Roman" panose="02020603050405020304" charset="0"/>
                        </a:rPr>
                        <a:t>танка</a:t>
                      </a:r>
                    </a:p>
                    <a:p>
                      <a:pPr marL="0" lvl="0" indent="0">
                        <a:buNone/>
                      </a:pPr>
                      <a:r>
                        <a:rPr lang="sr-Latn-CS" altLang="en-US" sz="1700" b="1" dirty="0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Times New Roman" panose="02020603050405020304" charset="0"/>
                        </a:rPr>
                        <a:t>еластична , колагена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9233" name="Picture 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547688"/>
            <a:ext cx="652463" cy="93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4" name="Picture 2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9063" y="547688"/>
            <a:ext cx="630237" cy="93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 Box 1"/>
          <p:cNvSpPr txBox="1">
            <a:spLocks noChangeArrowheads="1"/>
          </p:cNvSpPr>
          <p:nvPr/>
        </p:nvSpPr>
        <p:spPr bwMode="auto">
          <a:xfrm>
            <a:off x="298450" y="1314450"/>
            <a:ext cx="8710613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Cyrl-RS" altLang="en-GB" b="1" dirty="0">
                <a:latin typeface="Book Antiqua" panose="02040602050305030304" pitchFamily="18" charset="0"/>
                <a:sym typeface="Arial" panose="020B0604020202020204" pitchFamily="34" charset="0"/>
              </a:rPr>
              <a:t>б)  КВРГА </a:t>
            </a:r>
            <a:r>
              <a:rPr lang="en-GB" altLang="en-GB" b="1" dirty="0">
                <a:latin typeface="Book Antiqua" panose="02040602050305030304" pitchFamily="18" charset="0"/>
                <a:sym typeface="Arial" panose="020B0604020202020204" pitchFamily="34" charset="0"/>
              </a:rPr>
              <a:t>(TUBERCULUM)</a:t>
            </a:r>
            <a:endParaRPr lang="en-GB" altLang="en-GB" b="1" dirty="0">
              <a:latin typeface="Book Antiqua" panose="02040602050305030304" pitchFamily="18" charset="0"/>
            </a:endParaRP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  <a:sym typeface="Arial" panose="020B0604020202020204" pitchFamily="34" charset="0"/>
              </a:rPr>
              <a:t>          - обло или шиљасто избочење које се (ретко) среће на крунама зуба,</a:t>
            </a:r>
            <a:br>
              <a:rPr lang="sr-Cyrl-RS" altLang="en-GB" dirty="0">
                <a:latin typeface="Book Antiqua" panose="02040602050305030304" pitchFamily="18" charset="0"/>
                <a:sym typeface="Arial" panose="020B0604020202020204" pitchFamily="34" charset="0"/>
              </a:rPr>
            </a:br>
            <a:r>
              <a:rPr lang="sr-Cyrl-RS" altLang="en-GB" dirty="0">
                <a:latin typeface="Book Antiqua" panose="02040602050305030304" pitchFamily="18" charset="0"/>
                <a:sym typeface="Arial" panose="020B0604020202020204" pitchFamily="34" charset="0"/>
              </a:rPr>
              <a:t>            различите величине и облика (мањи од квржица)</a:t>
            </a:r>
            <a:endParaRPr lang="sr-Cyrl-RS" altLang="en-GB" dirty="0">
              <a:latin typeface="Book Antiqua" panose="02040602050305030304" pitchFamily="18" charset="0"/>
            </a:endParaRP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  <a:sym typeface="Arial" panose="020B0604020202020204" pitchFamily="34" charset="0"/>
              </a:rPr>
              <a:t>          - када постоје, обично се налазе на палатиналној површини горњих</a:t>
            </a:r>
            <a:br>
              <a:rPr lang="sr-Cyrl-RS" altLang="en-GB" dirty="0">
                <a:latin typeface="Book Antiqua" panose="02040602050305030304" pitchFamily="18" charset="0"/>
                <a:sym typeface="Arial" panose="020B0604020202020204" pitchFamily="34" charset="0"/>
              </a:rPr>
            </a:br>
            <a:r>
              <a:rPr lang="sr-Cyrl-RS" altLang="en-GB" dirty="0">
                <a:latin typeface="Book Antiqua" panose="02040602050305030304" pitchFamily="18" charset="0"/>
                <a:sym typeface="Arial" panose="020B0604020202020204" pitchFamily="34" charset="0"/>
              </a:rPr>
              <a:t>            предњих зуба, посебно на млечним очњацима</a:t>
            </a:r>
          </a:p>
          <a:p>
            <a:pPr eaLnBrk="0" hangingPunct="0"/>
            <a:endParaRPr lang="sr-Cyrl-RS" altLang="en-GB" dirty="0">
              <a:latin typeface="Book Antiqua" panose="02040602050305030304" pitchFamily="18" charset="0"/>
              <a:sym typeface="Arial" panose="020B0604020202020204" pitchFamily="34" charset="0"/>
            </a:endParaRPr>
          </a:p>
          <a:p>
            <a:pPr eaLnBrk="0" hangingPunct="0"/>
            <a:r>
              <a:rPr lang="sr-Cyrl-RS" altLang="en-US" b="1" dirty="0">
                <a:latin typeface="Book Antiqua" panose="02040602050305030304" pitchFamily="18" charset="0"/>
              </a:rPr>
              <a:t>в)  ОКРУГЛО УЗВИШЕЊЕ (</a:t>
            </a:r>
            <a:r>
              <a:rPr lang="en-GB" altLang="en-US" b="1" dirty="0">
                <a:latin typeface="Book Antiqua" panose="02040602050305030304" pitchFamily="18" charset="0"/>
              </a:rPr>
              <a:t>CINGULUM)</a:t>
            </a:r>
          </a:p>
          <a:p>
            <a:pPr eaLnBrk="0" hangingPunct="0"/>
            <a:r>
              <a:rPr lang="en-GB" altLang="en-US" dirty="0">
                <a:latin typeface="Book Antiqua" panose="02040602050305030304" pitchFamily="18" charset="0"/>
              </a:rPr>
              <a:t>           - </a:t>
            </a:r>
            <a:r>
              <a:rPr lang="sr-Cyrl-RS" altLang="en-US" dirty="0">
                <a:latin typeface="Book Antiqua" panose="02040602050305030304" pitchFamily="18" charset="0"/>
              </a:rPr>
              <a:t>налази се на оралној површини свих сталних и млечних предњих зуба.</a:t>
            </a:r>
          </a:p>
          <a:p>
            <a:pPr eaLnBrk="0" hangingPunct="0"/>
            <a:r>
              <a:rPr lang="sr-Cyrl-RS" altLang="en-US" dirty="0">
                <a:latin typeface="Book Antiqua" panose="02040602050305030304" pitchFamily="18" charset="0"/>
              </a:rPr>
              <a:t>           - окружује цервикалу трећину оралне површине, па се назива и</a:t>
            </a:r>
            <a:br>
              <a:rPr lang="sr-Cyrl-RS" altLang="en-US" dirty="0">
                <a:latin typeface="Book Antiqua" panose="02040602050305030304" pitchFamily="18" charset="0"/>
              </a:rPr>
            </a:br>
            <a:r>
              <a:rPr lang="sr-Cyrl-RS" altLang="en-US" dirty="0">
                <a:latin typeface="Book Antiqua" panose="02040602050305030304" pitchFamily="18" charset="0"/>
              </a:rPr>
              <a:t>             </a:t>
            </a:r>
            <a:r>
              <a:rPr lang="sr-Cyrl-RS" altLang="en-US" b="1" dirty="0">
                <a:latin typeface="Book Antiqua" panose="02040602050305030304" pitchFamily="18" charset="0"/>
              </a:rPr>
              <a:t>појасно узвишење</a:t>
            </a:r>
          </a:p>
          <a:p>
            <a:pPr eaLnBrk="0" hangingPunct="0"/>
            <a:endParaRPr lang="sr-Cyrl-RS" altLang="en-GB" dirty="0">
              <a:latin typeface="Book Antiqua" panose="02040602050305030304" pitchFamily="18" charset="0"/>
            </a:endParaRPr>
          </a:p>
        </p:txBody>
      </p:sp>
      <p:sp>
        <p:nvSpPr>
          <p:cNvPr id="40962" name="Tit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6725" y="365125"/>
            <a:ext cx="8235950" cy="854075"/>
          </a:xfrm>
        </p:spPr>
        <p:txBody>
          <a:bodyPr anchor="ctr"/>
          <a:lstStyle/>
          <a:p>
            <a:r>
              <a:rPr lang="sr-Cyrl-RS" altLang="en-US" sz="2800">
                <a:solidFill>
                  <a:schemeClr val="tx1"/>
                </a:solidFill>
                <a:latin typeface="Book Antiqua" panose="02040602050305030304" pitchFamily="18" charset="0"/>
              </a:rPr>
              <a:t>ПОСЕБНЕ АНАТОМСКЕ СТРУКТУРЕ ЗУБА</a:t>
            </a:r>
          </a:p>
        </p:txBody>
      </p:sp>
      <p:pic>
        <p:nvPicPr>
          <p:cNvPr id="4096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3" r="67456" b="12186"/>
          <a:stretch>
            <a:fillRect/>
          </a:stretch>
        </p:blipFill>
        <p:spPr bwMode="auto">
          <a:xfrm>
            <a:off x="5435600" y="3832225"/>
            <a:ext cx="1533525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4" name="Text Box 1"/>
          <p:cNvSpPr txBox="1">
            <a:spLocks noChangeArrowheads="1"/>
          </p:cNvSpPr>
          <p:nvPr/>
        </p:nvSpPr>
        <p:spPr bwMode="auto">
          <a:xfrm>
            <a:off x="5362575" y="5156200"/>
            <a:ext cx="819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Cyrl-RS" altLang="en-US"/>
              <a:t>_____</a:t>
            </a:r>
          </a:p>
        </p:txBody>
      </p:sp>
      <p:sp>
        <p:nvSpPr>
          <p:cNvPr id="40965" name="Text Box 3"/>
          <p:cNvSpPr txBox="1">
            <a:spLocks noChangeArrowheads="1"/>
          </p:cNvSpPr>
          <p:nvPr/>
        </p:nvSpPr>
        <p:spPr bwMode="auto">
          <a:xfrm>
            <a:off x="5435600" y="4940300"/>
            <a:ext cx="8032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Cyrl-RS" altLang="en-US"/>
              <a:t>____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 Box 1"/>
          <p:cNvSpPr txBox="1">
            <a:spLocks noChangeArrowheads="1"/>
          </p:cNvSpPr>
          <p:nvPr/>
        </p:nvSpPr>
        <p:spPr bwMode="auto">
          <a:xfrm>
            <a:off x="298450" y="1384300"/>
            <a:ext cx="8567738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Cyrl-RS" altLang="en-GB" b="1" dirty="0">
                <a:latin typeface="Book Antiqua" panose="02040602050305030304" pitchFamily="18" charset="0"/>
                <a:sym typeface="SimSun" panose="02010600030101010101" pitchFamily="2" charset="-122"/>
              </a:rPr>
              <a:t>г)  ГРЕБЕН (</a:t>
            </a:r>
            <a:r>
              <a:rPr lang="en-GB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CRISTA</a:t>
            </a:r>
            <a:r>
              <a:rPr lang="sr-Cyrl-RS" altLang="en-GB" b="1" dirty="0">
                <a:latin typeface="Book Antiqua" panose="02040602050305030304" pitchFamily="18" charset="0"/>
                <a:sym typeface="SimSun" panose="02010600030101010101" pitchFamily="2" charset="-122"/>
              </a:rPr>
              <a:t>)</a:t>
            </a: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	- линијско и обично конвексно узвишење на површини круне зуба;</a:t>
            </a: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	- разликује се више врста и носе називе према локализацији</a:t>
            </a:r>
          </a:p>
          <a:p>
            <a:pPr eaLnBrk="0" hangingPunct="0"/>
            <a:endParaRPr lang="sr-Cyrl-RS" altLang="en-GB" b="1" dirty="0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pPr eaLnBrk="0" hangingPunct="0"/>
            <a:r>
              <a:rPr lang="sr-Cyrl-RS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     * МАРГИНАЛНИ ГРЕБЕН (</a:t>
            </a:r>
            <a:r>
              <a:rPr lang="en-GB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CRISTA MARGINALIS)</a:t>
            </a:r>
          </a:p>
          <a:p>
            <a:pPr eaLnBrk="0" hangingPunct="0"/>
            <a:r>
              <a:rPr lang="en-GB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     * </a:t>
            </a:r>
            <a:r>
              <a:rPr lang="sr-Cyrl-RS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ДОПУНСКИ ГРЕБЕН (</a:t>
            </a:r>
            <a:r>
              <a:rPr lang="en-GB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CRISTA SUPPLEMETARIA)</a:t>
            </a:r>
          </a:p>
          <a:p>
            <a:pPr eaLnBrk="0" hangingPunct="0"/>
            <a:r>
              <a:rPr lang="en-GB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     * </a:t>
            </a:r>
            <a:r>
              <a:rPr lang="sr-Cyrl-RS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ТРИАНГУЛАРНИ ГРЕБЕН (</a:t>
            </a:r>
            <a:r>
              <a:rPr lang="en-GB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CRISTA TRIANGULARIS)</a:t>
            </a:r>
          </a:p>
          <a:p>
            <a:pPr eaLnBrk="0" hangingPunct="0"/>
            <a:r>
              <a:rPr lang="en-GB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     * </a:t>
            </a:r>
            <a:r>
              <a:rPr lang="sr-Cyrl-RS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ТРАНСВЕРЗАЛНИ ГРЕБЕН (</a:t>
            </a:r>
            <a:r>
              <a:rPr lang="en-GB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CRISTA TRANSVERSALIS)</a:t>
            </a:r>
            <a:endParaRPr lang="en-GB" altLang="en-US" dirty="0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pPr eaLnBrk="0" hangingPunct="0"/>
            <a:r>
              <a:rPr lang="en-GB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     * </a:t>
            </a:r>
            <a:r>
              <a:rPr lang="sr-Cyrl-RS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КОСИ ГРЕБЕН (</a:t>
            </a:r>
            <a:r>
              <a:rPr lang="en-GB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CRISTA OBLIQUA)</a:t>
            </a:r>
          </a:p>
          <a:p>
            <a:pPr eaLnBrk="0" hangingPunct="0"/>
            <a:r>
              <a:rPr lang="en-GB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     * </a:t>
            </a:r>
            <a:r>
              <a:rPr lang="sr-Cyrl-RS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СЕЧИВНИ ГРЕБЕН (</a:t>
            </a:r>
            <a:r>
              <a:rPr lang="en-GB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CRISTA </a:t>
            </a:r>
            <a:r>
              <a:rPr lang="sr-Latn-RS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INCISALIS</a:t>
            </a:r>
            <a:r>
              <a:rPr lang="en-GB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)</a:t>
            </a:r>
          </a:p>
          <a:p>
            <a:pPr eaLnBrk="0" hangingPunct="0"/>
            <a:r>
              <a:rPr lang="en-GB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     * </a:t>
            </a:r>
            <a:r>
              <a:rPr lang="sr-Cyrl-RS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КВРЖИЧНИ ГРЕБЕНИ (</a:t>
            </a:r>
            <a:r>
              <a:rPr lang="en-GB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CRISTA</a:t>
            </a:r>
            <a:r>
              <a:rPr lang="sr-Cyrl-RS" altLang="en-GB" b="1" dirty="0">
                <a:latin typeface="Book Antiqua" panose="02040602050305030304" pitchFamily="18" charset="0"/>
                <a:sym typeface="SimSun" panose="02010600030101010101" pitchFamily="2" charset="-122"/>
              </a:rPr>
              <a:t>Е </a:t>
            </a:r>
            <a:r>
              <a:rPr lang="en-GB" altLang="en-GB" b="1" dirty="0">
                <a:latin typeface="Book Antiqua" panose="02040602050305030304" pitchFamily="18" charset="0"/>
                <a:sym typeface="SimSun" panose="02010600030101010101" pitchFamily="2" charset="-122"/>
              </a:rPr>
              <a:t>CUSPALES</a:t>
            </a:r>
            <a:r>
              <a:rPr lang="en-GB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)</a:t>
            </a:r>
          </a:p>
          <a:p>
            <a:pPr eaLnBrk="0" hangingPunct="0"/>
            <a:endParaRPr lang="en-GB" altLang="en-US" b="1" dirty="0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pPr eaLnBrk="0" hangingPunct="0"/>
            <a:endParaRPr lang="en-GB" altLang="en-US" b="1" dirty="0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pPr eaLnBrk="0" hangingPunct="0"/>
            <a:r>
              <a:rPr lang="en-GB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	</a:t>
            </a:r>
            <a:endParaRPr lang="sr-Cyrl-RS" altLang="en-GB" dirty="0">
              <a:latin typeface="Book Antiqua" panose="02040602050305030304" pitchFamily="18" charset="0"/>
            </a:endParaRPr>
          </a:p>
        </p:txBody>
      </p:sp>
      <p:sp>
        <p:nvSpPr>
          <p:cNvPr id="41986" name="Tit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6725" y="365125"/>
            <a:ext cx="8235950" cy="854075"/>
          </a:xfrm>
        </p:spPr>
        <p:txBody>
          <a:bodyPr anchor="ctr"/>
          <a:lstStyle/>
          <a:p>
            <a:r>
              <a:rPr lang="sr-Cyrl-RS" altLang="en-US" sz="2800">
                <a:solidFill>
                  <a:schemeClr val="tx1"/>
                </a:solidFill>
                <a:latin typeface="Book Antiqua" panose="02040602050305030304" pitchFamily="18" charset="0"/>
              </a:rPr>
              <a:t>ПОСЕБНЕ АНАТОМСКЕ СТРУКТУРЕ ЗУБА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 Box 1"/>
          <p:cNvSpPr txBox="1">
            <a:spLocks noChangeArrowheads="1"/>
          </p:cNvSpPr>
          <p:nvPr/>
        </p:nvSpPr>
        <p:spPr bwMode="auto">
          <a:xfrm>
            <a:off x="298450" y="1384300"/>
            <a:ext cx="8567738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	</a:t>
            </a:r>
            <a:endParaRPr lang="sr-Cyrl-RS" altLang="en-GB" b="1" dirty="0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pPr eaLnBrk="0" hangingPunct="0"/>
            <a:r>
              <a:rPr lang="sr-Cyrl-RS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     * МАРГИНАЛНИ ГРЕБЕН (</a:t>
            </a:r>
            <a:r>
              <a:rPr lang="en-GB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CRISTA MARGINALIS)</a:t>
            </a:r>
          </a:p>
          <a:p>
            <a:pPr eaLnBrk="0" hangingPunct="0"/>
            <a:r>
              <a:rPr lang="en-GB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	</a:t>
            </a:r>
            <a:r>
              <a:rPr lang="en-GB" altLang="en-US" dirty="0">
                <a:latin typeface="Book Antiqua" panose="02040602050305030304" pitchFamily="18" charset="0"/>
                <a:sym typeface="SimSun" panose="02010600030101010101" pitchFamily="2" charset="-122"/>
              </a:rPr>
              <a:t>- </a:t>
            </a:r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налази се проксимално на гризним површинама бочних зуба и</a:t>
            </a:r>
            <a:b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</a:br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                  оралним површинама предњих зуба</a:t>
            </a: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	- на бочним зубима настаје спајањем сагиталних гебена букалне и </a:t>
            </a:r>
            <a:b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</a:br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 	  одговарајуће оралне квржице</a:t>
            </a: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	- деобна линија прелази на маргинални гребен и дели га на део који</a:t>
            </a:r>
            <a:b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</a:br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	  припада спољашњем и део који припада унутрашњем оклузалном</a:t>
            </a:r>
            <a:b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</a:br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	  пољу</a:t>
            </a:r>
            <a:endParaRPr lang="en-GB" altLang="en-US" dirty="0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pPr eaLnBrk="0" hangingPunct="0"/>
            <a:endParaRPr lang="sr-Cyrl-RS" altLang="en-GB" dirty="0">
              <a:latin typeface="Book Antiqua" panose="02040602050305030304" pitchFamily="18" charset="0"/>
            </a:endParaRPr>
          </a:p>
        </p:txBody>
      </p:sp>
      <p:sp>
        <p:nvSpPr>
          <p:cNvPr id="41986" name="Tit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6725" y="365125"/>
            <a:ext cx="8235950" cy="854075"/>
          </a:xfrm>
        </p:spPr>
        <p:txBody>
          <a:bodyPr anchor="ctr"/>
          <a:lstStyle/>
          <a:p>
            <a:r>
              <a:rPr lang="sr-Cyrl-RS" altLang="en-US" sz="2800">
                <a:solidFill>
                  <a:schemeClr val="tx1"/>
                </a:solidFill>
                <a:latin typeface="Book Antiqua" panose="02040602050305030304" pitchFamily="18" charset="0"/>
              </a:rPr>
              <a:t>ПОСЕБНЕ АНАТОМСКЕ СТРУКТУРЕ ЗУБА</a:t>
            </a:r>
          </a:p>
        </p:txBody>
      </p:sp>
      <p:pic>
        <p:nvPicPr>
          <p:cNvPr id="4198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508500"/>
            <a:ext cx="3487738" cy="234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8" name="Line 9"/>
          <p:cNvSpPr>
            <a:spLocks noChangeShapeType="1"/>
          </p:cNvSpPr>
          <p:nvPr/>
        </p:nvSpPr>
        <p:spPr bwMode="auto">
          <a:xfrm rot="19500000" flipH="1">
            <a:off x="7340600" y="4778375"/>
            <a:ext cx="719138" cy="889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en-US" altLang="en-US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1989" name="Text Box 1"/>
          <p:cNvSpPr txBox="1">
            <a:spLocks noChangeArrowheads="1"/>
          </p:cNvSpPr>
          <p:nvPr/>
        </p:nvSpPr>
        <p:spPr bwMode="auto">
          <a:xfrm>
            <a:off x="4498975" y="5156200"/>
            <a:ext cx="692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Cyrl-RS" altLang="en-US"/>
              <a:t>____</a:t>
            </a:r>
          </a:p>
        </p:txBody>
      </p:sp>
      <p:pic>
        <p:nvPicPr>
          <p:cNvPr id="41990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6" t="34076" r="8444" b="8797"/>
          <a:stretch>
            <a:fillRect/>
          </a:stretch>
        </p:blipFill>
        <p:spPr bwMode="auto">
          <a:xfrm>
            <a:off x="755650" y="4797425"/>
            <a:ext cx="3433763" cy="182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559486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 Box 1"/>
          <p:cNvSpPr txBox="1">
            <a:spLocks noChangeArrowheads="1"/>
          </p:cNvSpPr>
          <p:nvPr/>
        </p:nvSpPr>
        <p:spPr bwMode="auto">
          <a:xfrm>
            <a:off x="298450" y="668338"/>
            <a:ext cx="8567738" cy="393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sr-Cyrl-RS" altLang="en-US" b="1">
              <a:latin typeface="Book Antiqua" panose="02040602050305030304" pitchFamily="18" charset="0"/>
            </a:endParaRP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           - на овом гребену (као и на квржици) разликују се спољашња и</a:t>
            </a: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             унутрашња падина (слабије изражене)</a:t>
            </a:r>
          </a:p>
          <a:p>
            <a:pPr eaLnBrk="0" hangingPunct="0"/>
            <a:endParaRPr lang="sr-Cyrl-RS" altLang="en-GB">
              <a:latin typeface="Book Antiqua" panose="02040602050305030304" pitchFamily="18" charset="0"/>
            </a:endParaRP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	</a:t>
            </a:r>
            <a:r>
              <a:rPr lang="sr-Cyrl-RS" altLang="en-GB" u="sng">
                <a:latin typeface="Book Antiqua" panose="02040602050305030304" pitchFamily="18" charset="0"/>
              </a:rPr>
              <a:t>* Спољашња падина маргиналног гребена</a:t>
            </a: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	  - конвексна је у буко-оралном  и у оклузо-цервикалном правцу</a:t>
            </a: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	  - спољашње падине маргиналних гребена два суседна зуба </a:t>
            </a: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                    представљају латералне зидове </a:t>
            </a:r>
            <a:r>
              <a:rPr lang="sr-Cyrl-RS" altLang="en-GB" b="1">
                <a:latin typeface="Book Antiqua" panose="02040602050305030304" pitchFamily="18" charset="0"/>
              </a:rPr>
              <a:t>горњег интерпроксималног</a:t>
            </a:r>
            <a:br>
              <a:rPr lang="sr-Cyrl-RS" altLang="en-GB" b="1">
                <a:latin typeface="Book Antiqua" panose="02040602050305030304" pitchFamily="18" charset="0"/>
              </a:rPr>
            </a:br>
            <a:r>
              <a:rPr lang="sr-Cyrl-RS" altLang="en-GB" b="1">
                <a:latin typeface="Book Antiqua" panose="02040602050305030304" pitchFamily="18" charset="0"/>
              </a:rPr>
              <a:t>                    простора </a:t>
            </a:r>
            <a:r>
              <a:rPr lang="sr-Cyrl-RS" altLang="en-GB">
                <a:latin typeface="Book Antiqua" panose="02040602050305030304" pitchFamily="18" charset="0"/>
              </a:rPr>
              <a:t>и ограничавају проксималне контакте</a:t>
            </a:r>
          </a:p>
          <a:p>
            <a:pPr eaLnBrk="0" hangingPunct="0"/>
            <a:endParaRPr lang="sr-Cyrl-RS" altLang="en-GB">
              <a:latin typeface="Book Antiqua" panose="02040602050305030304" pitchFamily="18" charset="0"/>
            </a:endParaRP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	</a:t>
            </a:r>
            <a:r>
              <a:rPr lang="sr-Cyrl-RS" altLang="en-GB" u="sng">
                <a:latin typeface="Book Antiqua" panose="02040602050305030304" pitchFamily="18" charset="0"/>
                <a:sym typeface="Arial" panose="020B0604020202020204" pitchFamily="34" charset="0"/>
              </a:rPr>
              <a:t>* Унутрашња падина маргиналног гребена</a:t>
            </a:r>
            <a:endParaRPr lang="sr-Cyrl-RS" altLang="en-GB">
              <a:latin typeface="Book Antiqua" panose="02040602050305030304" pitchFamily="18" charset="0"/>
            </a:endParaRP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	  - конвексна</a:t>
            </a: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	  - учествује у остваривању тачкастог контакта при оклузалном</a:t>
            </a:r>
            <a:br>
              <a:rPr lang="sr-Cyrl-RS" altLang="en-GB">
                <a:latin typeface="Book Antiqua" panose="02040602050305030304" pitchFamily="18" charset="0"/>
              </a:rPr>
            </a:br>
            <a:r>
              <a:rPr lang="sr-Cyrl-RS" altLang="en-GB">
                <a:latin typeface="Book Antiqua" panose="02040602050305030304" pitchFamily="18" charset="0"/>
              </a:rPr>
              <a:t>                    односу, тј. носилац је централне стопе</a:t>
            </a:r>
          </a:p>
        </p:txBody>
      </p:sp>
      <p:sp>
        <p:nvSpPr>
          <p:cNvPr id="43010" name="Tit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6725" y="149225"/>
            <a:ext cx="8235950" cy="854075"/>
          </a:xfrm>
        </p:spPr>
        <p:txBody>
          <a:bodyPr anchor="ctr"/>
          <a:lstStyle/>
          <a:p>
            <a:r>
              <a:rPr lang="sr-Cyrl-RS" altLang="en-US" sz="2800">
                <a:solidFill>
                  <a:schemeClr val="tx1"/>
                </a:solidFill>
                <a:latin typeface="Book Antiqua" panose="02040602050305030304" pitchFamily="18" charset="0"/>
              </a:rPr>
              <a:t>ПОСЕБНЕ АНАТОМСКЕ СТРУКТУРЕ ЗУБА</a:t>
            </a:r>
          </a:p>
        </p:txBody>
      </p:sp>
      <p:pic>
        <p:nvPicPr>
          <p:cNvPr id="4301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508500"/>
            <a:ext cx="3487738" cy="234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2" name="Text Box 2"/>
          <p:cNvSpPr txBox="1">
            <a:spLocks noChangeArrowheads="1"/>
          </p:cNvSpPr>
          <p:nvPr/>
        </p:nvSpPr>
        <p:spPr bwMode="auto">
          <a:xfrm>
            <a:off x="4498975" y="5156200"/>
            <a:ext cx="692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Cyrl-RS" altLang="en-US"/>
              <a:t>____</a:t>
            </a:r>
          </a:p>
        </p:txBody>
      </p:sp>
      <p:sp>
        <p:nvSpPr>
          <p:cNvPr id="43013" name="Line 9"/>
          <p:cNvSpPr>
            <a:spLocks noChangeShapeType="1"/>
          </p:cNvSpPr>
          <p:nvPr/>
        </p:nvSpPr>
        <p:spPr bwMode="auto">
          <a:xfrm rot="19500000" flipH="1">
            <a:off x="7340600" y="4778375"/>
            <a:ext cx="719138" cy="889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en-US" altLang="en-US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301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02" r="5621" b="22997"/>
          <a:stretch>
            <a:fillRect/>
          </a:stretch>
        </p:blipFill>
        <p:spPr bwMode="auto">
          <a:xfrm>
            <a:off x="466725" y="4868863"/>
            <a:ext cx="3441700" cy="161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ext Box 1"/>
          <p:cNvSpPr txBox="1">
            <a:spLocks noChangeArrowheads="1"/>
          </p:cNvSpPr>
          <p:nvPr/>
        </p:nvSpPr>
        <p:spPr bwMode="auto">
          <a:xfrm>
            <a:off x="298450" y="1385888"/>
            <a:ext cx="8567738" cy="256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sr-Cyrl-RS" altLang="en-US" b="1">
              <a:latin typeface="Book Antiqua" panose="02040602050305030304" pitchFamily="18" charset="0"/>
            </a:endParaRP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           - маргинални гребени предњих зуба полазе од сечивног гребена, </a:t>
            </a:r>
            <a:br>
              <a:rPr lang="sr-Cyrl-RS" altLang="en-GB">
                <a:latin typeface="Book Antiqua" panose="02040602050305030304" pitchFamily="18" charset="0"/>
              </a:rPr>
            </a:br>
            <a:r>
              <a:rPr lang="sr-Cyrl-RS" altLang="en-GB">
                <a:latin typeface="Book Antiqua" panose="02040602050305030304" pitchFamily="18" charset="0"/>
              </a:rPr>
              <a:t>             конвергирају према цервикално и стапају се са цингулумом,</a:t>
            </a:r>
            <a:br>
              <a:rPr lang="sr-Cyrl-RS" altLang="en-GB">
                <a:latin typeface="Book Antiqua" panose="02040602050305030304" pitchFamily="18" charset="0"/>
              </a:rPr>
            </a:br>
            <a:r>
              <a:rPr lang="sr-Cyrl-RS" altLang="en-GB">
                <a:latin typeface="Book Antiqua" panose="02040602050305030304" pitchFamily="18" charset="0"/>
              </a:rPr>
              <a:t>             учествујући у изградњи проксималних граница оралне површине.</a:t>
            </a:r>
          </a:p>
          <a:p>
            <a:pPr eaLnBrk="0" hangingPunct="0"/>
            <a:endParaRPr lang="sr-Cyrl-RS" altLang="en-GB">
              <a:latin typeface="Book Antiqua" panose="02040602050305030304" pitchFamily="18" charset="0"/>
            </a:endParaRP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           - маргинални гребени два суседна зуба обично се налазе на истом</a:t>
            </a:r>
            <a:br>
              <a:rPr lang="sr-Cyrl-RS" altLang="en-GB">
                <a:latin typeface="Book Antiqua" panose="02040602050305030304" pitchFamily="18" charset="0"/>
              </a:rPr>
            </a:br>
            <a:r>
              <a:rPr lang="sr-Cyrl-RS" altLang="en-GB">
                <a:latin typeface="Book Antiqua" panose="02040602050305030304" pitchFamily="18" charset="0"/>
              </a:rPr>
              <a:t>             нивоу и међусобно су симетрични.</a:t>
            </a:r>
          </a:p>
          <a:p>
            <a:pPr eaLnBrk="0" hangingPunct="0"/>
            <a:endParaRPr lang="sr-Cyrl-RS" altLang="en-GB">
              <a:latin typeface="Book Antiqua" panose="02040602050305030304" pitchFamily="18" charset="0"/>
            </a:endParaRPr>
          </a:p>
          <a:p>
            <a:pPr eaLnBrk="0" hangingPunct="0"/>
            <a:endParaRPr lang="sr-Cyrl-RS" altLang="en-GB">
              <a:latin typeface="Book Antiqua" panose="02040602050305030304" pitchFamily="18" charset="0"/>
            </a:endParaRPr>
          </a:p>
        </p:txBody>
      </p:sp>
      <p:sp>
        <p:nvSpPr>
          <p:cNvPr id="44034" name="Tit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6725" y="365125"/>
            <a:ext cx="8235950" cy="854075"/>
          </a:xfrm>
        </p:spPr>
        <p:txBody>
          <a:bodyPr anchor="ctr"/>
          <a:lstStyle/>
          <a:p>
            <a:r>
              <a:rPr lang="sr-Cyrl-RS" altLang="en-US" sz="2800">
                <a:solidFill>
                  <a:schemeClr val="tx1"/>
                </a:solidFill>
                <a:latin typeface="Book Antiqua" panose="02040602050305030304" pitchFamily="18" charset="0"/>
              </a:rPr>
              <a:t>ПОСЕБНЕ АНАТОМСКЕ СТРУКТУРЕ ЗУБА</a:t>
            </a:r>
          </a:p>
        </p:txBody>
      </p:sp>
      <p:pic>
        <p:nvPicPr>
          <p:cNvPr id="4403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1512" y="3429000"/>
            <a:ext cx="4438650" cy="297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Line 9"/>
          <p:cNvSpPr>
            <a:spLocks noChangeShapeType="1"/>
          </p:cNvSpPr>
          <p:nvPr/>
        </p:nvSpPr>
        <p:spPr bwMode="auto">
          <a:xfrm rot="19500000" flipH="1">
            <a:off x="7784588" y="3842221"/>
            <a:ext cx="719138" cy="889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en-US" altLang="en-US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4037" name="Text Box 1"/>
          <p:cNvSpPr txBox="1">
            <a:spLocks noChangeArrowheads="1"/>
          </p:cNvSpPr>
          <p:nvPr/>
        </p:nvSpPr>
        <p:spPr bwMode="auto">
          <a:xfrm>
            <a:off x="4271512" y="4293060"/>
            <a:ext cx="6905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Cyrl-RS" altLang="en-US" dirty="0"/>
              <a:t>____</a:t>
            </a:r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6" t="34076" r="8444" b="8797"/>
          <a:stretch>
            <a:fillRect/>
          </a:stretch>
        </p:blipFill>
        <p:spPr bwMode="auto">
          <a:xfrm>
            <a:off x="584190" y="4005262"/>
            <a:ext cx="3433763" cy="182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ext Box 1"/>
          <p:cNvSpPr txBox="1">
            <a:spLocks noChangeArrowheads="1"/>
          </p:cNvSpPr>
          <p:nvPr/>
        </p:nvSpPr>
        <p:spPr bwMode="auto">
          <a:xfrm>
            <a:off x="155575" y="1312863"/>
            <a:ext cx="8813800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sr-Cyrl-RS" altLang="en-GB" b="1" dirty="0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pPr eaLnBrk="0" hangingPunct="0"/>
            <a:r>
              <a:rPr lang="sr-Cyrl-RS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     *  ТРИАНГУЛАРНИ ГРЕБЕН (</a:t>
            </a:r>
            <a:r>
              <a:rPr lang="en-GB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CRISTA TRIANGULARIS)</a:t>
            </a:r>
          </a:p>
          <a:p>
            <a:pPr eaLnBrk="0" hangingPunct="0"/>
            <a:r>
              <a:rPr lang="en-GB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	</a:t>
            </a:r>
            <a:r>
              <a:rPr lang="en-GB" altLang="en-US" dirty="0">
                <a:latin typeface="Book Antiqua" panose="02040602050305030304" pitchFamily="18" charset="0"/>
                <a:sym typeface="SimSun" panose="02010600030101010101" pitchFamily="2" charset="-122"/>
              </a:rPr>
              <a:t>- </a:t>
            </a:r>
            <a:r>
              <a:rPr lang="sr-Cyrl-RS" altLang="en-US" dirty="0">
                <a:latin typeface="Book Antiqua" panose="02040602050305030304" pitchFamily="18" charset="0"/>
                <a:sym typeface="SimSun" panose="02010600030101010101" pitchFamily="2" charset="-122"/>
              </a:rPr>
              <a:t>линијски гребен који полази од врха квржице бочних зуба ка</a:t>
            </a:r>
          </a:p>
          <a:p>
            <a:pPr eaLnBrk="0" hangingPunct="0"/>
            <a:r>
              <a:rPr lang="sr-Cyrl-RS" altLang="en-US" dirty="0">
                <a:latin typeface="Book Antiqua" panose="02040602050305030304" pitchFamily="18" charset="0"/>
                <a:sym typeface="SimSun" panose="02010600030101010101" pitchFamily="2" charset="-122"/>
              </a:rPr>
              <a:t>	  централном подручју оклузалне површине</a:t>
            </a:r>
          </a:p>
          <a:p>
            <a:pPr eaLnBrk="0" hangingPunct="0"/>
            <a:r>
              <a:rPr lang="sr-Cyrl-RS" altLang="en-US" dirty="0">
                <a:latin typeface="Book Antiqua" panose="02040602050305030304" pitchFamily="18" charset="0"/>
                <a:sym typeface="SimSun" panose="02010600030101010101" pitchFamily="2" charset="-122"/>
              </a:rPr>
              <a:t>	- на попречном пресеку је троугластог облика</a:t>
            </a:r>
          </a:p>
          <a:p>
            <a:pPr eaLnBrk="0" hangingPunct="0"/>
            <a:endParaRPr lang="sr-Cyrl-RS" altLang="en-GB" dirty="0">
              <a:latin typeface="Book Antiqua" panose="02040602050305030304" pitchFamily="18" charset="0"/>
            </a:endParaRPr>
          </a:p>
        </p:txBody>
      </p:sp>
      <p:sp>
        <p:nvSpPr>
          <p:cNvPr id="46082" name="Tit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6725" y="365125"/>
            <a:ext cx="8235950" cy="854075"/>
          </a:xfrm>
        </p:spPr>
        <p:txBody>
          <a:bodyPr anchor="ctr"/>
          <a:lstStyle/>
          <a:p>
            <a:r>
              <a:rPr lang="sr-Cyrl-RS" altLang="en-US" sz="2800" dirty="0">
                <a:solidFill>
                  <a:schemeClr val="tx1"/>
                </a:solidFill>
                <a:latin typeface="Book Antiqua" panose="02040602050305030304" pitchFamily="18" charset="0"/>
              </a:rPr>
              <a:t>ПОСЕБНЕ АНАТОМСКЕ СТРУКТУРЕ ЗУБА</a:t>
            </a:r>
          </a:p>
        </p:txBody>
      </p:sp>
      <p:pic>
        <p:nvPicPr>
          <p:cNvPr id="4608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83" b="8284"/>
          <a:stretch>
            <a:fillRect/>
          </a:stretch>
        </p:blipFill>
        <p:spPr bwMode="auto">
          <a:xfrm>
            <a:off x="971550" y="2997200"/>
            <a:ext cx="3636963" cy="341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4" name="Text Box 1"/>
          <p:cNvSpPr txBox="1">
            <a:spLocks noChangeArrowheads="1"/>
          </p:cNvSpPr>
          <p:nvPr/>
        </p:nvSpPr>
        <p:spPr bwMode="auto">
          <a:xfrm>
            <a:off x="1690688" y="2997200"/>
            <a:ext cx="1325562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Cyrl-RS" altLang="en-US"/>
              <a:t>_________</a:t>
            </a:r>
          </a:p>
        </p:txBody>
      </p:sp>
      <p:pic>
        <p:nvPicPr>
          <p:cNvPr id="4608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80" t="38683" r="18163" b="11470"/>
          <a:stretch>
            <a:fillRect/>
          </a:stretch>
        </p:blipFill>
        <p:spPr bwMode="auto">
          <a:xfrm>
            <a:off x="5724525" y="4221163"/>
            <a:ext cx="239077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02" r="5623" b="22995"/>
          <a:stretch>
            <a:fillRect/>
          </a:stretch>
        </p:blipFill>
        <p:spPr bwMode="auto">
          <a:xfrm>
            <a:off x="5219700" y="2708275"/>
            <a:ext cx="3441700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 Box 1"/>
          <p:cNvSpPr txBox="1">
            <a:spLocks noChangeArrowheads="1"/>
          </p:cNvSpPr>
          <p:nvPr/>
        </p:nvSpPr>
        <p:spPr bwMode="auto">
          <a:xfrm>
            <a:off x="155575" y="882650"/>
            <a:ext cx="881380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sr-Cyrl-RS" altLang="en-GB" b="1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pPr eaLnBrk="0" hangingPunct="0"/>
            <a:r>
              <a:rPr lang="sr-Cyrl-RS" altLang="en-US" b="1">
                <a:latin typeface="Book Antiqua" panose="02040602050305030304" pitchFamily="18" charset="0"/>
                <a:sym typeface="SimSun" panose="02010600030101010101" pitchFamily="2" charset="-122"/>
              </a:rPr>
              <a:t>     *  КВРЖИЦЕ </a:t>
            </a:r>
            <a:r>
              <a:rPr lang="sr-Cyrl-RS" altLang="en-GB" b="1">
                <a:latin typeface="Book Antiqua" panose="02040602050305030304" pitchFamily="18" charset="0"/>
                <a:sym typeface="SimSun" panose="02010600030101010101" pitchFamily="2" charset="-122"/>
              </a:rPr>
              <a:t> (</a:t>
            </a:r>
            <a:r>
              <a:rPr lang="en-GB" altLang="en-GB" b="1">
                <a:latin typeface="Book Antiqua" panose="02040602050305030304" pitchFamily="18" charset="0"/>
                <a:sym typeface="SimSun" panose="02010600030101010101" pitchFamily="2" charset="-122"/>
              </a:rPr>
              <a:t>CUSPA</a:t>
            </a:r>
            <a:r>
              <a:rPr lang="sr-Cyrl-RS" altLang="en-GB" b="1">
                <a:latin typeface="Book Antiqua" panose="02040602050305030304" pitchFamily="18" charset="0"/>
                <a:sym typeface="SimSun" panose="02010600030101010101" pitchFamily="2" charset="-122"/>
              </a:rPr>
              <a:t>Е</a:t>
            </a:r>
            <a:r>
              <a:rPr lang="en-GB" altLang="en-US" b="1">
                <a:latin typeface="Book Antiqua" panose="02040602050305030304" pitchFamily="18" charset="0"/>
                <a:sym typeface="SimSun" panose="02010600030101010101" pitchFamily="2" charset="-122"/>
              </a:rPr>
              <a:t>)</a:t>
            </a:r>
          </a:p>
          <a:p>
            <a:pPr eaLnBrk="0" hangingPunct="0"/>
            <a:endParaRPr lang="sr-Cyrl-RS" altLang="en-GB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pPr eaLnBrk="0" hangingPunct="0"/>
            <a:r>
              <a:rPr lang="en-GB" altLang="en-US" b="1">
                <a:solidFill>
                  <a:srgbClr val="FF0000"/>
                </a:solidFill>
                <a:latin typeface="Book Antiqua" panose="02040602050305030304" pitchFamily="18" charset="0"/>
                <a:sym typeface="SimSun" panose="02010600030101010101" pitchFamily="2" charset="-122"/>
              </a:rPr>
              <a:t>	</a:t>
            </a:r>
            <a:endParaRPr lang="en-GB" altLang="en-US">
              <a:solidFill>
                <a:srgbClr val="FF0000"/>
              </a:solidFill>
              <a:latin typeface="Book Antiqua" panose="02040602050305030304" pitchFamily="18" charset="0"/>
              <a:sym typeface="SimSun" panose="02010600030101010101" pitchFamily="2" charset="-122"/>
            </a:endParaRPr>
          </a:p>
        </p:txBody>
      </p:sp>
      <p:pic>
        <p:nvPicPr>
          <p:cNvPr id="3686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40" t="44708" r="29916" b="34196"/>
          <a:stretch>
            <a:fillRect/>
          </a:stretch>
        </p:blipFill>
        <p:spPr bwMode="auto">
          <a:xfrm>
            <a:off x="1763713" y="2133600"/>
            <a:ext cx="5113337" cy="325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761529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 Box 2"/>
          <p:cNvSpPr txBox="1">
            <a:spLocks noChangeArrowheads="1"/>
          </p:cNvSpPr>
          <p:nvPr/>
        </p:nvSpPr>
        <p:spPr bwMode="auto">
          <a:xfrm>
            <a:off x="252413" y="315913"/>
            <a:ext cx="8626475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Cyrl-RS" altLang="en-GB" dirty="0">
                <a:latin typeface="Book Antiqua" panose="02040602050305030304" pitchFamily="18" charset="0"/>
              </a:rPr>
              <a:t>       </a:t>
            </a:r>
            <a:r>
              <a:rPr lang="sr-Cyrl-RS" altLang="en-GB" b="1" dirty="0">
                <a:latin typeface="Book Antiqua" panose="02040602050305030304" pitchFamily="18" charset="0"/>
              </a:rPr>
              <a:t>* Триангуларни гребен</a:t>
            </a: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</a:rPr>
              <a:t>          - </a:t>
            </a:r>
            <a:r>
              <a:rPr lang="sr-Cyrl-RS" altLang="en-GB" b="1" dirty="0">
                <a:latin typeface="Book Antiqua" panose="02040602050305030304" pitchFamily="18" charset="0"/>
              </a:rPr>
              <a:t>на свакој квржици бочних зуба постоје два триангуларна гребена:</a:t>
            </a:r>
            <a:br>
              <a:rPr lang="sr-Cyrl-RS" altLang="en-GB" b="1" dirty="0">
                <a:latin typeface="Book Antiqua" panose="02040602050305030304" pitchFamily="18" charset="0"/>
              </a:rPr>
            </a:br>
            <a:r>
              <a:rPr lang="sr-Cyrl-RS" altLang="en-GB" b="1" dirty="0">
                <a:latin typeface="Book Antiqua" panose="02040602050305030304" pitchFamily="18" charset="0"/>
              </a:rPr>
              <a:t>          један припада унутрашњем, а други спољашњем оклузалном пољу</a:t>
            </a:r>
          </a:p>
          <a:p>
            <a:pPr eaLnBrk="0" hangingPunct="0"/>
            <a:endParaRPr lang="sr-Cyrl-RS" altLang="en-GB" b="1" dirty="0">
              <a:latin typeface="Book Antiqua" panose="02040602050305030304" pitchFamily="18" charset="0"/>
            </a:endParaRP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</a:rPr>
              <a:t>          А: унутрашњи три</a:t>
            </a:r>
            <a:r>
              <a:rPr lang="en-GB" altLang="en-GB" dirty="0">
                <a:latin typeface="Book Antiqua" panose="02040602050305030304" pitchFamily="18" charset="0"/>
              </a:rPr>
              <a:t>a</a:t>
            </a:r>
            <a:r>
              <a:rPr lang="sr-Cyrl-RS" altLang="en-GB" dirty="0">
                <a:latin typeface="Book Antiqua" panose="02040602050305030304" pitchFamily="18" charset="0"/>
              </a:rPr>
              <a:t>нгуларни гребен</a:t>
            </a:r>
          </a:p>
          <a:p>
            <a:pPr eaLnBrk="0" hangingPunct="0"/>
            <a:endParaRPr lang="sr-Cyrl-RS" altLang="en-GB" dirty="0">
              <a:latin typeface="Book Antiqua" panose="02040602050305030304" pitchFamily="18" charset="0"/>
            </a:endParaRP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</a:rPr>
              <a:t>          - представља доминантан морфолошки елемент унутрашњег</a:t>
            </a:r>
            <a:br>
              <a:rPr lang="sr-Cyrl-RS" altLang="en-GB" dirty="0">
                <a:latin typeface="Book Antiqua" panose="02040602050305030304" pitchFamily="18" charset="0"/>
              </a:rPr>
            </a:br>
            <a:r>
              <a:rPr lang="sr-Cyrl-RS" altLang="en-GB" dirty="0">
                <a:latin typeface="Book Antiqua" panose="02040602050305030304" pitchFamily="18" charset="0"/>
              </a:rPr>
              <a:t>            оклузалног поља квржице</a:t>
            </a: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</a:rPr>
              <a:t>          - полази од врха квржице, где му је врх и завршава се основом у</a:t>
            </a:r>
            <a:br>
              <a:rPr lang="sr-Cyrl-RS" altLang="en-GB" dirty="0">
                <a:latin typeface="Book Antiqua" panose="02040602050305030304" pitchFamily="18" charset="0"/>
              </a:rPr>
            </a:br>
            <a:r>
              <a:rPr lang="sr-Cyrl-RS" altLang="en-GB" dirty="0">
                <a:latin typeface="Book Antiqua" panose="02040602050305030304" pitchFamily="18" charset="0"/>
              </a:rPr>
              <a:t>             централној фисури.</a:t>
            </a: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</a:rPr>
              <a:t>          - конвексан је у оба правца - сагиталном и трансверзалном</a:t>
            </a: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</a:rPr>
              <a:t>          - </a:t>
            </a:r>
            <a:r>
              <a:rPr lang="sr-Cyrl-RS" altLang="en-GB" b="1" dirty="0">
                <a:latin typeface="Book Antiqua" panose="02040602050305030304" pitchFamily="18" charset="0"/>
              </a:rPr>
              <a:t>грат</a:t>
            </a:r>
            <a:r>
              <a:rPr lang="sr-Cyrl-RS" altLang="en-GB" dirty="0">
                <a:latin typeface="Book Antiqua" panose="02040602050305030304" pitchFamily="18" charset="0"/>
              </a:rPr>
              <a:t> дели триангуларни гребен на </a:t>
            </a:r>
            <a:r>
              <a:rPr lang="sr-Cyrl-RS" altLang="en-GB" b="1" dirty="0">
                <a:latin typeface="Book Antiqua" panose="02040602050305030304" pitchFamily="18" charset="0"/>
              </a:rPr>
              <a:t>мезијалну и дисталну падину</a:t>
            </a:r>
            <a:r>
              <a:rPr lang="sr-Cyrl-RS" altLang="en-GB" dirty="0">
                <a:latin typeface="Book Antiqua" panose="02040602050305030304" pitchFamily="18" charset="0"/>
              </a:rPr>
              <a:t>,</a:t>
            </a: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</a:rPr>
              <a:t>            које представљају места оклузалне интеракције у току пропулзије и</a:t>
            </a: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</a:rPr>
              <a:t>            латералних покрета доње вилице.</a:t>
            </a: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</a:rPr>
              <a:t>          - мезијална и дистална граница триангуларног гребена учествују у</a:t>
            </a:r>
            <a:br>
              <a:rPr lang="sr-Cyrl-RS" altLang="en-GB" dirty="0">
                <a:latin typeface="Book Antiqua" panose="02040602050305030304" pitchFamily="18" charset="0"/>
              </a:rPr>
            </a:br>
            <a:r>
              <a:rPr lang="sr-Cyrl-RS" altLang="en-GB" dirty="0">
                <a:latin typeface="Book Antiqua" panose="02040602050305030304" pitchFamily="18" charset="0"/>
              </a:rPr>
              <a:t>            изградњи </a:t>
            </a:r>
            <a:r>
              <a:rPr lang="sr-Cyrl-RS" altLang="en-GB" b="1" dirty="0">
                <a:latin typeface="Book Antiqua" panose="02040602050305030304" pitchFamily="18" charset="0"/>
              </a:rPr>
              <a:t>допунских фисура</a:t>
            </a:r>
            <a:r>
              <a:rPr lang="sr-Cyrl-RS" altLang="en-GB" dirty="0">
                <a:latin typeface="Book Antiqua" panose="02040602050305030304" pitchFamily="18" charset="0"/>
              </a:rPr>
              <a:t>, које конвергирају према врху квржице.</a:t>
            </a:r>
          </a:p>
          <a:p>
            <a:pPr eaLnBrk="0" hangingPunct="0"/>
            <a:endParaRPr lang="sr-Cyrl-RS" altLang="en-GB" dirty="0">
              <a:latin typeface="Book Antiqua" panose="02040602050305030304" pitchFamily="18" charset="0"/>
            </a:endParaRPr>
          </a:p>
          <a:p>
            <a:pPr eaLnBrk="0" hangingPunct="0"/>
            <a:r>
              <a:rPr lang="en-GB" altLang="sr-Cyrl-RS" dirty="0">
                <a:solidFill>
                  <a:srgbClr val="FF0000"/>
                </a:solidFill>
                <a:latin typeface="Book Antiqua" panose="02040602050305030304" pitchFamily="18" charset="0"/>
                <a:sym typeface="SimSun" panose="02010600030101010101" pitchFamily="2" charset="-122"/>
              </a:rPr>
              <a:t>	</a:t>
            </a:r>
            <a:endParaRPr lang="en-GB" altLang="sr-Cyrl-RS" dirty="0">
              <a:solidFill>
                <a:srgbClr val="FF0000"/>
              </a:solidFill>
              <a:latin typeface="Book Antiqua" panose="02040602050305030304" pitchFamily="18" charset="0"/>
            </a:endParaRPr>
          </a:p>
          <a:p>
            <a:pPr eaLnBrk="0" hangingPunct="0"/>
            <a:endParaRPr lang="en-GB" altLang="sr-Cyrl-RS" b="1" dirty="0">
              <a:latin typeface="Book Antiqua" panose="02040602050305030304" pitchFamily="18" charset="0"/>
            </a:endParaRPr>
          </a:p>
          <a:p>
            <a:pPr eaLnBrk="0" hangingPunct="0"/>
            <a:endParaRPr lang="en-GB" altLang="sr-Cyrl-RS" b="1" dirty="0">
              <a:latin typeface="Book Antiqua" panose="02040602050305030304" pitchFamily="18" charset="0"/>
            </a:endParaRPr>
          </a:p>
        </p:txBody>
      </p:sp>
      <p:pic>
        <p:nvPicPr>
          <p:cNvPr id="37890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83" b="8284"/>
          <a:stretch>
            <a:fillRect/>
          </a:stretch>
        </p:blipFill>
        <p:spPr bwMode="auto">
          <a:xfrm>
            <a:off x="3924300" y="4797425"/>
            <a:ext cx="2001838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Line 9"/>
          <p:cNvSpPr>
            <a:spLocks noChangeShapeType="1"/>
          </p:cNvSpPr>
          <p:nvPr/>
        </p:nvSpPr>
        <p:spPr bwMode="auto">
          <a:xfrm rot="19380000" flipH="1">
            <a:off x="5173663" y="4860925"/>
            <a:ext cx="719137" cy="889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en-US" altLang="en-US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7892" name="Picture 2" descr="005"/>
          <p:cNvPicPr>
            <a:picLocks noChangeAspect="1" noChangeArrowheads="1"/>
          </p:cNvPicPr>
          <p:nvPr/>
        </p:nvPicPr>
        <p:blipFill>
          <a:blip r:embed="rId3" cstate="print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8838" y="4940300"/>
            <a:ext cx="2752725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3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02" r="5621" b="22997"/>
          <a:stretch>
            <a:fillRect/>
          </a:stretch>
        </p:blipFill>
        <p:spPr bwMode="auto">
          <a:xfrm>
            <a:off x="466725" y="4868863"/>
            <a:ext cx="3441700" cy="161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909856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 Box 2"/>
          <p:cNvSpPr txBox="1">
            <a:spLocks noChangeArrowheads="1"/>
          </p:cNvSpPr>
          <p:nvPr/>
        </p:nvSpPr>
        <p:spPr bwMode="auto">
          <a:xfrm>
            <a:off x="252413" y="387350"/>
            <a:ext cx="8626475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sr-Cyrl-RS" altLang="en-GB" b="1" dirty="0">
              <a:latin typeface="Book Antiqua" panose="02040602050305030304" pitchFamily="18" charset="0"/>
            </a:endParaRP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</a:rPr>
              <a:t>          Б: спољашњи траингуларни гребен:</a:t>
            </a:r>
          </a:p>
          <a:p>
            <a:pPr eaLnBrk="0" hangingPunct="0"/>
            <a:endParaRPr lang="sr-Cyrl-RS" altLang="en-GB" dirty="0">
              <a:latin typeface="Book Antiqua" panose="02040602050305030304" pitchFamily="18" charset="0"/>
            </a:endParaRPr>
          </a:p>
          <a:p>
            <a:pPr eaLnBrk="0" hangingPunct="0"/>
            <a:r>
              <a:rPr lang="sr-Cyrl-RS" altLang="en-GB" b="1" dirty="0">
                <a:latin typeface="Book Antiqua" panose="02040602050305030304" pitchFamily="18" charset="0"/>
              </a:rPr>
              <a:t> </a:t>
            </a:r>
            <a:r>
              <a:rPr lang="sr-Cyrl-RS" altLang="en-GB" dirty="0">
                <a:latin typeface="Book Antiqua" panose="02040602050305030304" pitchFamily="18" charset="0"/>
              </a:rPr>
              <a:t>- троугластог је облика, са ужим делом у пределу </a:t>
            </a:r>
            <a:r>
              <a:rPr lang="sr-Cyrl-RS" altLang="en-GB" dirty="0">
                <a:latin typeface="Book Antiqua" panose="02040602050305030304" pitchFamily="18" charset="0"/>
                <a:sym typeface="Arial" panose="020B0604020202020204" pitchFamily="34" charset="0"/>
              </a:rPr>
              <a:t>врха квржице и базом</a:t>
            </a:r>
            <a:br>
              <a:rPr lang="sr-Cyrl-RS" altLang="en-GB" dirty="0">
                <a:latin typeface="Book Antiqua" panose="02040602050305030304" pitchFamily="18" charset="0"/>
                <a:sym typeface="Arial" panose="020B0604020202020204" pitchFamily="34" charset="0"/>
              </a:rPr>
            </a:br>
            <a:r>
              <a:rPr lang="sr-Cyrl-RS" altLang="en-GB" dirty="0">
                <a:latin typeface="Book Antiqua" panose="02040602050305030304" pitchFamily="18" charset="0"/>
                <a:sym typeface="Arial" panose="020B0604020202020204" pitchFamily="34" charset="0"/>
              </a:rPr>
              <a:t>    која се стапа са вестибуларном, односно оралном површином круне зуба</a:t>
            </a:r>
            <a:br>
              <a:rPr lang="sr-Cyrl-RS" altLang="en-GB" dirty="0">
                <a:latin typeface="Book Antiqua" panose="02040602050305030304" pitchFamily="18" charset="0"/>
                <a:sym typeface="Arial" panose="020B0604020202020204" pitchFamily="34" charset="0"/>
              </a:rPr>
            </a:br>
            <a:r>
              <a:rPr lang="sr-Cyrl-RS" altLang="en-GB" dirty="0">
                <a:latin typeface="Book Antiqua" panose="02040602050305030304" pitchFamily="18" charset="0"/>
                <a:sym typeface="Arial" panose="020B0604020202020204" pitchFamily="34" charset="0"/>
              </a:rPr>
              <a:t>            (без јасне границе).</a:t>
            </a:r>
            <a:endParaRPr lang="sr-Cyrl-RS" altLang="en-GB" b="1" dirty="0">
              <a:latin typeface="Book Antiqua" panose="02040602050305030304" pitchFamily="18" charset="0"/>
            </a:endParaRP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</a:rPr>
              <a:t> </a:t>
            </a:r>
            <a:r>
              <a:rPr lang="sr-Cyrl-RS" altLang="en-GB" dirty="0">
                <a:latin typeface="Book Antiqua" panose="02040602050305030304" pitchFamily="18" charset="0"/>
                <a:sym typeface="Arial" panose="020B0604020202020204" pitchFamily="34" charset="0"/>
              </a:rPr>
              <a:t>- конвексан је у оба правца - сагиталном и трансверзалном</a:t>
            </a:r>
            <a:endParaRPr lang="sr-Cyrl-RS" altLang="en-GB" dirty="0">
              <a:latin typeface="Book Antiqua" panose="02040602050305030304" pitchFamily="18" charset="0"/>
            </a:endParaRP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</a:rPr>
              <a:t> - </a:t>
            </a:r>
            <a:r>
              <a:rPr lang="sr-Cyrl-RS" altLang="sr-Cyrl-RS" dirty="0">
                <a:latin typeface="Book Antiqua" panose="02040602050305030304" pitchFamily="18" charset="0"/>
              </a:rPr>
              <a:t>трансверзални гребен чини најконвексније део спољашњег триангуалрног</a:t>
            </a:r>
            <a:br>
              <a:rPr lang="sr-Cyrl-RS" altLang="sr-Cyrl-RS" dirty="0">
                <a:latin typeface="Book Antiqua" panose="02040602050305030304" pitchFamily="18" charset="0"/>
              </a:rPr>
            </a:br>
            <a:r>
              <a:rPr lang="sr-Cyrl-RS" altLang="sr-Cyrl-RS" dirty="0">
                <a:latin typeface="Book Antiqua" panose="02040602050305030304" pitchFamily="18" charset="0"/>
              </a:rPr>
              <a:t>   гребена и </a:t>
            </a:r>
            <a:r>
              <a:rPr lang="sr-Cyrl-RS" altLang="en-GB" dirty="0">
                <a:latin typeface="Book Antiqua" panose="02040602050305030304" pitchFamily="18" charset="0"/>
              </a:rPr>
              <a:t>дели га на </a:t>
            </a:r>
            <a:r>
              <a:rPr lang="sr-Cyrl-RS" altLang="en-GB" b="1" dirty="0">
                <a:latin typeface="Book Antiqua" panose="02040602050305030304" pitchFamily="18" charset="0"/>
              </a:rPr>
              <a:t>мезијалну и дисталну падину</a:t>
            </a: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</a:rPr>
              <a:t> - код молара, мезијална граница дисталног и дистална граница мезијалног</a:t>
            </a:r>
            <a:br>
              <a:rPr lang="sr-Cyrl-RS" altLang="en-GB" dirty="0">
                <a:latin typeface="Book Antiqua" panose="02040602050305030304" pitchFamily="18" charset="0"/>
              </a:rPr>
            </a:br>
            <a:r>
              <a:rPr lang="sr-Cyrl-RS" altLang="en-GB" dirty="0">
                <a:latin typeface="Book Antiqua" panose="02040602050305030304" pitchFamily="18" charset="0"/>
              </a:rPr>
              <a:t>    триангуларног гребена учествује у изградњи </a:t>
            </a:r>
            <a:r>
              <a:rPr lang="sr-Cyrl-RS" altLang="en-GB" b="1" dirty="0">
                <a:latin typeface="Book Antiqua" panose="02040602050305030304" pitchFamily="18" charset="0"/>
              </a:rPr>
              <a:t>попречне фисуре</a:t>
            </a:r>
            <a:endParaRPr lang="sr-Cyrl-RS" altLang="en-GB" dirty="0">
              <a:latin typeface="Book Antiqua" panose="02040602050305030304" pitchFamily="18" charset="0"/>
            </a:endParaRPr>
          </a:p>
          <a:p>
            <a:pPr eaLnBrk="0" hangingPunct="0"/>
            <a:endParaRPr lang="sr-Cyrl-RS" altLang="en-GB" dirty="0">
              <a:latin typeface="Book Antiqua" panose="02040602050305030304" pitchFamily="18" charset="0"/>
            </a:endParaRP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</a:rPr>
              <a:t> </a:t>
            </a: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</a:rPr>
              <a:t>  </a:t>
            </a: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</a:rPr>
              <a:t>       .</a:t>
            </a:r>
          </a:p>
          <a:p>
            <a:pPr eaLnBrk="0" hangingPunct="0"/>
            <a:endParaRPr lang="en-GB" altLang="sr-Cyrl-RS" dirty="0">
              <a:solidFill>
                <a:srgbClr val="FF0000"/>
              </a:solidFill>
              <a:latin typeface="Book Antiqua" panose="02040602050305030304" pitchFamily="18" charset="0"/>
            </a:endParaRPr>
          </a:p>
          <a:p>
            <a:pPr eaLnBrk="0" hangingPunct="0"/>
            <a:endParaRPr lang="en-GB" altLang="sr-Cyrl-RS" b="1" dirty="0">
              <a:latin typeface="Book Antiqua" panose="02040602050305030304" pitchFamily="18" charset="0"/>
            </a:endParaRPr>
          </a:p>
          <a:p>
            <a:pPr eaLnBrk="0" hangingPunct="0"/>
            <a:endParaRPr lang="en-GB" altLang="sr-Cyrl-RS" b="1" dirty="0">
              <a:latin typeface="Book Antiqua" panose="02040602050305030304" pitchFamily="18" charset="0"/>
            </a:endParaRPr>
          </a:p>
        </p:txBody>
      </p:sp>
      <p:pic>
        <p:nvPicPr>
          <p:cNvPr id="38914" name="Picture 2" descr="005"/>
          <p:cNvPicPr>
            <a:picLocks noChangeAspect="1" noChangeArrowheads="1"/>
          </p:cNvPicPr>
          <p:nvPr/>
        </p:nvPicPr>
        <p:blipFill>
          <a:blip r:embed="rId2" cstate="print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60" y="4437070"/>
            <a:ext cx="3671888" cy="207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122338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4190" y="3685002"/>
            <a:ext cx="3848903" cy="2570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057" name="Text Box 1"/>
          <p:cNvSpPr txBox="1">
            <a:spLocks noChangeArrowheads="1"/>
          </p:cNvSpPr>
          <p:nvPr/>
        </p:nvSpPr>
        <p:spPr bwMode="auto">
          <a:xfrm>
            <a:off x="155575" y="1600200"/>
            <a:ext cx="88138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sr-Cyrl-RS" altLang="en-GB" b="1" dirty="0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pPr eaLnBrk="0" hangingPunct="0"/>
            <a:r>
              <a:rPr lang="sr-Cyrl-RS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     *  ДОПУНСКИ ГРЕБЕН (</a:t>
            </a:r>
            <a:r>
              <a:rPr lang="en-GB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CRISTA SUPPLEMETARIA)</a:t>
            </a:r>
          </a:p>
          <a:p>
            <a:pPr eaLnBrk="0" hangingPunct="0"/>
            <a:r>
              <a:rPr lang="en-GB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	</a:t>
            </a:r>
            <a:r>
              <a:rPr lang="en-GB" altLang="en-US" dirty="0">
                <a:latin typeface="Book Antiqua" panose="02040602050305030304" pitchFamily="18" charset="0"/>
                <a:sym typeface="SimSun" panose="02010600030101010101" pitchFamily="2" charset="-122"/>
              </a:rPr>
              <a:t>- </a:t>
            </a:r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узвишење гризне површине у односу на допунске бразде</a:t>
            </a: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	- раздваја триангуларни гребен од маргиналног гребена, а код молара</a:t>
            </a:r>
            <a:b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</a:br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                  раздваја и два суседна триангуларна гребена</a:t>
            </a: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	- троугластог облика, са врхом усмереним ка централној фисури, док</a:t>
            </a:r>
            <a:b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</a:br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   	  му базу чини сагитални квржични гребен (супротно триангуларном)</a:t>
            </a:r>
            <a:endParaRPr lang="en-GB" altLang="en-US" dirty="0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pPr eaLnBrk="0" hangingPunct="0"/>
            <a:endParaRPr lang="sr-Cyrl-RS" altLang="en-GB" dirty="0">
              <a:latin typeface="Book Antiqua" panose="02040602050305030304" pitchFamily="18" charset="0"/>
            </a:endParaRPr>
          </a:p>
        </p:txBody>
      </p:sp>
      <p:sp>
        <p:nvSpPr>
          <p:cNvPr id="45058" name="Tit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6725" y="365125"/>
            <a:ext cx="8235950" cy="854075"/>
          </a:xfrm>
        </p:spPr>
        <p:txBody>
          <a:bodyPr anchor="ctr"/>
          <a:lstStyle/>
          <a:p>
            <a:r>
              <a:rPr lang="sr-Cyrl-RS" altLang="en-US" sz="2800">
                <a:solidFill>
                  <a:schemeClr val="tx1"/>
                </a:solidFill>
                <a:latin typeface="Book Antiqua" panose="02040602050305030304" pitchFamily="18" charset="0"/>
              </a:rPr>
              <a:t>ПОСЕБНЕ АНАТОМСКЕ СТРУКТУРЕ ЗУБА</a:t>
            </a:r>
          </a:p>
        </p:txBody>
      </p:sp>
      <p:sp>
        <p:nvSpPr>
          <p:cNvPr id="45060" name="Line 9"/>
          <p:cNvSpPr>
            <a:spLocks noChangeShapeType="1"/>
          </p:cNvSpPr>
          <p:nvPr/>
        </p:nvSpPr>
        <p:spPr bwMode="auto">
          <a:xfrm rot="19860000" flipH="1">
            <a:off x="6780622" y="4712812"/>
            <a:ext cx="719137" cy="889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en-US" altLang="en-US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5061" name="Picture 1" descr="004"/>
          <p:cNvPicPr>
            <a:picLocks noChangeAspect="1" noChangeArrowheads="1"/>
          </p:cNvPicPr>
          <p:nvPr/>
        </p:nvPicPr>
        <p:blipFill>
          <a:blip r:embed="rId3" cstate="print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3860800"/>
            <a:ext cx="2973387" cy="221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74" t="9772" r="26701" b="58978"/>
          <a:stretch>
            <a:fillRect/>
          </a:stretch>
        </p:blipFill>
        <p:spPr bwMode="auto">
          <a:xfrm>
            <a:off x="4199727" y="1558318"/>
            <a:ext cx="4633921" cy="1957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6" name="Rectangle 2"/>
          <p:cNvSpPr>
            <a:spLocks noGrp="1" noRot="1" noChangeArrowheads="1"/>
          </p:cNvSpPr>
          <p:nvPr>
            <p:ph type="title" hasCustomPrompt="1"/>
          </p:nvPr>
        </p:nvSpPr>
        <p:spPr>
          <a:xfrm>
            <a:off x="395288" y="331788"/>
            <a:ext cx="3168650" cy="692150"/>
          </a:xfrm>
          <a:ln>
            <a:miter/>
          </a:ln>
        </p:spPr>
        <p:txBody>
          <a:bodyPr anchor="ctr"/>
          <a:lstStyle/>
          <a:p>
            <a:pPr eaLnBrk="1" hangingPunct="1"/>
            <a:r>
              <a:rPr lang="sr-Latn-CS" altLang="x-none" sz="4000" noProof="1">
                <a:effectLst>
                  <a:outerShdw blurRad="38100" dist="38100" dir="2700000">
                    <a:srgbClr val="C0C0C0"/>
                  </a:outerShdw>
                </a:effectLst>
              </a:rPr>
              <a:t>Gingiva</a:t>
            </a:r>
          </a:p>
        </p:txBody>
      </p:sp>
      <p:sp>
        <p:nvSpPr>
          <p:cNvPr id="16387" name="Rectangle 3"/>
          <p:cNvSpPr>
            <a:spLocks noGrp="1" noRot="1" noChangeArrowheads="1"/>
          </p:cNvSpPr>
          <p:nvPr>
            <p:ph type="body" sz="half" idx="1" hasCustomPrompt="1"/>
          </p:nvPr>
        </p:nvSpPr>
        <p:spPr>
          <a:xfrm>
            <a:off x="323850" y="1270000"/>
            <a:ext cx="8785225" cy="434975"/>
          </a:xfrm>
          <a:ln>
            <a:miter/>
          </a:ln>
        </p:spPr>
        <p:txBody>
          <a:bodyPr lIns="91440" tIns="45720"/>
          <a:lstStyle/>
          <a:p>
            <a:pPr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sr-Latn-CS" sz="2200" b="1">
                <a:solidFill>
                  <a:srgbClr val="1A805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Мастикаторна</a:t>
            </a:r>
            <a:r>
              <a:rPr lang="sr-Latn-CS" sz="22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слузокожа која прекрива припојни систем зуба</a:t>
            </a:r>
          </a:p>
        </p:txBody>
      </p:sp>
      <p:pic>
        <p:nvPicPr>
          <p:cNvPr id="16406" name="Picture 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3716338"/>
            <a:ext cx="2079625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Text Box 23"/>
          <p:cNvSpPr txBox="1">
            <a:spLocks noChangeArrowheads="1"/>
          </p:cNvSpPr>
          <p:nvPr/>
        </p:nvSpPr>
        <p:spPr bwMode="auto">
          <a:xfrm>
            <a:off x="609600" y="1920875"/>
            <a:ext cx="3101975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buClr>
                <a:srgbClr val="FF3300"/>
              </a:buClr>
              <a:buFont typeface="Arial" panose="020B0604020202020204" pitchFamily="34" charset="0"/>
              <a:buAutoNum type="arabicPeriod"/>
            </a:pPr>
            <a:r>
              <a:rPr lang="sr-Latn-CS" sz="2400" b="1">
                <a:latin typeface="Times New Roman" panose="02020603050405020304" pitchFamily="18" charset="0"/>
                <a:cs typeface="Tahoma" panose="020B0604030504040204" pitchFamily="34" charset="0"/>
              </a:rPr>
              <a:t>Слободна gingiva</a:t>
            </a:r>
          </a:p>
          <a:p>
            <a:pPr eaLnBrk="0" hangingPunct="0">
              <a:buClr>
                <a:srgbClr val="FF3300"/>
              </a:buClr>
              <a:buFont typeface="Arial" panose="020B0604020202020204" pitchFamily="34" charset="0"/>
              <a:buAutoNum type="arabicPeriod"/>
            </a:pPr>
            <a:r>
              <a:rPr lang="sr-Latn-CS" sz="2400" b="1">
                <a:latin typeface="Times New Roman" panose="02020603050405020304" pitchFamily="18" charset="0"/>
                <a:cs typeface="Tahoma" panose="020B0604030504040204" pitchFamily="34" charset="0"/>
              </a:rPr>
              <a:t>Припојна gingiva</a:t>
            </a:r>
          </a:p>
          <a:p>
            <a:pPr eaLnBrk="0" hangingPunct="0">
              <a:buClr>
                <a:srgbClr val="FF3300"/>
              </a:buClr>
              <a:buFont typeface="Arial" panose="020B0604020202020204" pitchFamily="34" charset="0"/>
              <a:buAutoNum type="arabicPeriod"/>
            </a:pPr>
            <a:endParaRPr lang="sr-Latn-CS" altLang="en-US" b="1">
              <a:latin typeface="Times New Roman" panose="02020603050405020304" pitchFamily="18" charset="0"/>
              <a:cs typeface="Tahoma" panose="020B0604030504040204" pitchFamily="34" charset="0"/>
            </a:endParaRPr>
          </a:p>
        </p:txBody>
      </p:sp>
      <p:sp>
        <p:nvSpPr>
          <p:cNvPr id="10246" name="Line 24"/>
          <p:cNvSpPr>
            <a:spLocks noChangeShapeType="1"/>
          </p:cNvSpPr>
          <p:nvPr/>
        </p:nvSpPr>
        <p:spPr bwMode="auto">
          <a:xfrm>
            <a:off x="5940425" y="3789363"/>
            <a:ext cx="2160588" cy="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en-US" altLang="en-US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247" name="Line 25"/>
          <p:cNvSpPr>
            <a:spLocks noChangeShapeType="1"/>
          </p:cNvSpPr>
          <p:nvPr/>
        </p:nvSpPr>
        <p:spPr bwMode="auto">
          <a:xfrm>
            <a:off x="6227763" y="4292600"/>
            <a:ext cx="1873250" cy="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en-US" altLang="en-US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248" name="Line 26"/>
          <p:cNvSpPr>
            <a:spLocks noChangeShapeType="1"/>
          </p:cNvSpPr>
          <p:nvPr/>
        </p:nvSpPr>
        <p:spPr bwMode="auto">
          <a:xfrm>
            <a:off x="6516688" y="6308725"/>
            <a:ext cx="1584325" cy="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en-US" altLang="en-US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249" name="Line 27"/>
          <p:cNvSpPr>
            <a:spLocks noChangeShapeType="1"/>
          </p:cNvSpPr>
          <p:nvPr/>
        </p:nvSpPr>
        <p:spPr bwMode="auto">
          <a:xfrm>
            <a:off x="8101013" y="3789363"/>
            <a:ext cx="0" cy="43180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en-US" altLang="en-US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250" name="Line 28"/>
          <p:cNvSpPr>
            <a:spLocks noChangeShapeType="1"/>
          </p:cNvSpPr>
          <p:nvPr/>
        </p:nvSpPr>
        <p:spPr bwMode="auto">
          <a:xfrm>
            <a:off x="8101013" y="4292600"/>
            <a:ext cx="0" cy="1944688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en-US" altLang="en-US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251" name="Text Box 29"/>
          <p:cNvSpPr txBox="1">
            <a:spLocks noChangeArrowheads="1"/>
          </p:cNvSpPr>
          <p:nvPr/>
        </p:nvSpPr>
        <p:spPr bwMode="auto">
          <a:xfrm>
            <a:off x="7575550" y="3803650"/>
            <a:ext cx="3095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Latn-CS">
                <a:solidFill>
                  <a:srgbClr val="FF33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sr-Latn-CS" altLang="en-US">
              <a:solidFill>
                <a:srgbClr val="FF33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252" name="Text Box 30"/>
          <p:cNvSpPr txBox="1">
            <a:spLocks noChangeArrowheads="1"/>
          </p:cNvSpPr>
          <p:nvPr/>
        </p:nvSpPr>
        <p:spPr bwMode="auto">
          <a:xfrm>
            <a:off x="7575550" y="4451350"/>
            <a:ext cx="3095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Latn-CS">
                <a:solidFill>
                  <a:srgbClr val="FF33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sr-Latn-CS" altLang="en-US">
              <a:solidFill>
                <a:srgbClr val="FF33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253" name="Text Box 31"/>
          <p:cNvSpPr txBox="1">
            <a:spLocks noChangeArrowheads="1"/>
          </p:cNvSpPr>
          <p:nvPr/>
        </p:nvSpPr>
        <p:spPr bwMode="auto">
          <a:xfrm>
            <a:off x="611188" y="4795838"/>
            <a:ext cx="3446462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Latn-CS" sz="2200">
                <a:latin typeface="Times New Roman" panose="02020603050405020304" pitchFamily="18" charset="0"/>
                <a:cs typeface="Tahoma" panose="020B0604030504040204" pitchFamily="34" charset="0"/>
              </a:rPr>
              <a:t>Мукогингивална линија </a:t>
            </a:r>
            <a:r>
              <a:rPr lang="sr-Cyrl-RS" altLang="sr-Latn-CS" sz="2200">
                <a:latin typeface="Times New Roman" panose="02020603050405020304" pitchFamily="18" charset="0"/>
                <a:cs typeface="Tahoma" panose="020B0604030504040204" pitchFamily="34" charset="0"/>
              </a:rPr>
              <a:t>(3)</a:t>
            </a:r>
          </a:p>
          <a:p>
            <a:pPr eaLnBrk="0" hangingPunct="0"/>
            <a:r>
              <a:rPr lang="sr-Latn-CS" sz="2200">
                <a:latin typeface="Times New Roman" panose="02020603050405020304" pitchFamily="18" charset="0"/>
                <a:cs typeface="Tahoma" panose="020B0604030504040204" pitchFamily="34" charset="0"/>
              </a:rPr>
              <a:t>Алвеоларна слузокожа </a:t>
            </a:r>
            <a:r>
              <a:rPr lang="sr-Cyrl-RS" altLang="sr-Latn-CS" sz="2200">
                <a:latin typeface="Times New Roman" panose="02020603050405020304" pitchFamily="18" charset="0"/>
                <a:cs typeface="Tahoma" panose="020B0604030504040204" pitchFamily="34" charset="0"/>
              </a:rPr>
              <a:t>(4)</a:t>
            </a:r>
          </a:p>
          <a:p>
            <a:pPr eaLnBrk="0" hangingPunct="0"/>
            <a:r>
              <a:rPr lang="sr-Latn-CS" sz="2200">
                <a:latin typeface="Times New Roman" panose="02020603050405020304" pitchFamily="18" charset="0"/>
                <a:cs typeface="Tahoma" panose="020B0604030504040204" pitchFamily="34" charset="0"/>
              </a:rPr>
              <a:t>Интердентална папила </a:t>
            </a:r>
            <a:r>
              <a:rPr lang="sr-Cyrl-RS" altLang="sr-Latn-CS" sz="2200">
                <a:latin typeface="Times New Roman" panose="02020603050405020304" pitchFamily="18" charset="0"/>
                <a:cs typeface="Tahoma" panose="020B0604030504040204" pitchFamily="34" charset="0"/>
              </a:rPr>
              <a:t>(5)</a:t>
            </a:r>
          </a:p>
        </p:txBody>
      </p:sp>
      <p:sp>
        <p:nvSpPr>
          <p:cNvPr id="10254" name="Line 32"/>
          <p:cNvSpPr>
            <a:spLocks noChangeShapeType="1"/>
          </p:cNvSpPr>
          <p:nvPr/>
        </p:nvSpPr>
        <p:spPr bwMode="auto">
          <a:xfrm flipH="1">
            <a:off x="7040627" y="2232967"/>
            <a:ext cx="431800" cy="144463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en-US" altLang="en-US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255" name="Text Box 33"/>
          <p:cNvSpPr txBox="1">
            <a:spLocks noChangeArrowheads="1"/>
          </p:cNvSpPr>
          <p:nvPr/>
        </p:nvSpPr>
        <p:spPr bwMode="auto">
          <a:xfrm>
            <a:off x="7455360" y="2020546"/>
            <a:ext cx="3095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Latn-CS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sr-Latn-CS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256" name="Line 34"/>
          <p:cNvSpPr>
            <a:spLocks noChangeShapeType="1"/>
          </p:cNvSpPr>
          <p:nvPr/>
        </p:nvSpPr>
        <p:spPr bwMode="auto">
          <a:xfrm flipH="1">
            <a:off x="7066548" y="2463006"/>
            <a:ext cx="431800" cy="14287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en-US" altLang="en-US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257" name="Text Box 35"/>
          <p:cNvSpPr txBox="1">
            <a:spLocks noChangeArrowheads="1"/>
          </p:cNvSpPr>
          <p:nvPr/>
        </p:nvSpPr>
        <p:spPr bwMode="auto">
          <a:xfrm>
            <a:off x="7531954" y="2301023"/>
            <a:ext cx="3095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Latn-CS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sr-Latn-CS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258" name="Line 36"/>
          <p:cNvSpPr>
            <a:spLocks noChangeShapeType="1"/>
          </p:cNvSpPr>
          <p:nvPr/>
        </p:nvSpPr>
        <p:spPr bwMode="auto">
          <a:xfrm>
            <a:off x="6192043" y="2158939"/>
            <a:ext cx="649288" cy="71437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en-US" altLang="en-US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259" name="Text Box 37"/>
          <p:cNvSpPr txBox="1">
            <a:spLocks noChangeArrowheads="1"/>
          </p:cNvSpPr>
          <p:nvPr/>
        </p:nvSpPr>
        <p:spPr bwMode="auto">
          <a:xfrm>
            <a:off x="5852716" y="1951037"/>
            <a:ext cx="3095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Latn-CS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sr-Latn-CS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288" y="2774821"/>
            <a:ext cx="4557561" cy="20228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ext Box 1"/>
          <p:cNvSpPr txBox="1">
            <a:spLocks noChangeArrowheads="1"/>
          </p:cNvSpPr>
          <p:nvPr/>
        </p:nvSpPr>
        <p:spPr bwMode="auto">
          <a:xfrm>
            <a:off x="155575" y="1312863"/>
            <a:ext cx="8813800" cy="393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Cyrl-RS" altLang="en-US" dirty="0">
                <a:latin typeface="Book Antiqua" panose="02040602050305030304" pitchFamily="18" charset="0"/>
                <a:sym typeface="SimSun" panose="02010600030101010101" pitchFamily="2" charset="-122"/>
              </a:rPr>
              <a:t>     </a:t>
            </a:r>
            <a:r>
              <a:rPr lang="sr-Cyrl-RS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*  ТРАНСВЕРЗАЛНИ ГРЕБЕН (</a:t>
            </a:r>
            <a:r>
              <a:rPr lang="en-GB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CRISTA TRANSVERSALIS)</a:t>
            </a:r>
            <a:endParaRPr lang="sr-Cyrl-RS" altLang="sr-Cyrl-RS" dirty="0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pPr eaLnBrk="0" hangingPunct="0"/>
            <a:r>
              <a:rPr lang="en-GB" altLang="en-US" dirty="0">
                <a:latin typeface="Book Antiqua" panose="02040602050305030304" pitchFamily="18" charset="0"/>
                <a:sym typeface="SimSun" panose="02010600030101010101" pitchFamily="2" charset="-122"/>
              </a:rPr>
              <a:t>	- </a:t>
            </a:r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присутан између два унутрашња триангуларна </a:t>
            </a:r>
            <a:b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</a:br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                   квржична гребена, у случају када они нису</a:t>
            </a:r>
            <a:b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</a:br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                  раздвојени централном браздом</a:t>
            </a: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	- пружа се у буко-оралном правцу</a:t>
            </a:r>
          </a:p>
          <a:p>
            <a:pPr eaLnBrk="0" hangingPunct="0"/>
            <a:endParaRPr lang="sr-Cyrl-RS" altLang="en-GB" dirty="0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pPr eaLnBrk="0" hangingPunct="0"/>
            <a:endParaRPr lang="sr-Cyrl-RS" altLang="en-GB" dirty="0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     </a:t>
            </a:r>
            <a:r>
              <a:rPr lang="sr-Cyrl-RS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*  КОСИ ГРЕБЕН (</a:t>
            </a:r>
            <a:r>
              <a:rPr lang="en-GB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CRISTA OBLIQUA)</a:t>
            </a:r>
          </a:p>
          <a:p>
            <a:pPr eaLnBrk="0" hangingPunct="0"/>
            <a:r>
              <a:rPr lang="en-GB" altLang="en-US" dirty="0">
                <a:latin typeface="Book Antiqua" panose="02040602050305030304" pitchFamily="18" charset="0"/>
                <a:sym typeface="SimSun" panose="02010600030101010101" pitchFamily="2" charset="-122"/>
              </a:rPr>
              <a:t>	- </a:t>
            </a:r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посебан облик трансверзалног гребена, који континуирано пресеца</a:t>
            </a:r>
            <a:b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</a:br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	  унутрашње оклузално поље горњих молара</a:t>
            </a: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	- пружа се косо од дистобукалне ка мезиопалатиналној квржици</a:t>
            </a:r>
          </a:p>
          <a:p>
            <a:pPr eaLnBrk="0" hangingPunct="0"/>
            <a:endParaRPr lang="en-GB" altLang="en-US" dirty="0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pPr eaLnBrk="0" hangingPunct="0"/>
            <a:endParaRPr lang="en-GB" altLang="en-US" dirty="0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pPr eaLnBrk="0" hangingPunct="0"/>
            <a:endParaRPr lang="sr-Cyrl-RS" altLang="en-GB" dirty="0">
              <a:latin typeface="Book Antiqua" panose="02040602050305030304" pitchFamily="18" charset="0"/>
            </a:endParaRPr>
          </a:p>
        </p:txBody>
      </p:sp>
      <p:sp>
        <p:nvSpPr>
          <p:cNvPr id="47106" name="Tit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6725" y="365125"/>
            <a:ext cx="8235950" cy="854075"/>
          </a:xfrm>
        </p:spPr>
        <p:txBody>
          <a:bodyPr anchor="ctr"/>
          <a:lstStyle/>
          <a:p>
            <a:r>
              <a:rPr lang="sr-Cyrl-RS" altLang="en-US" sz="2800">
                <a:solidFill>
                  <a:schemeClr val="tx1"/>
                </a:solidFill>
                <a:latin typeface="Book Antiqua" panose="02040602050305030304" pitchFamily="18" charset="0"/>
              </a:rPr>
              <a:t>ПОСЕБНЕ АНАТОМСКЕ СТРУКТУРЕ ЗУБА</a:t>
            </a:r>
          </a:p>
        </p:txBody>
      </p:sp>
      <p:pic>
        <p:nvPicPr>
          <p:cNvPr id="4710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68" t="5276" r="14548" b="59299"/>
          <a:stretch>
            <a:fillRect/>
          </a:stretch>
        </p:blipFill>
        <p:spPr bwMode="auto">
          <a:xfrm>
            <a:off x="6659563" y="1701800"/>
            <a:ext cx="210820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40" t="44362" r="11925" b="5234"/>
          <a:stretch>
            <a:fillRect/>
          </a:stretch>
        </p:blipFill>
        <p:spPr bwMode="auto">
          <a:xfrm>
            <a:off x="6588125" y="4437063"/>
            <a:ext cx="2039938" cy="183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90" t="23163" r="27484" b="29482"/>
          <a:stretch>
            <a:fillRect/>
          </a:stretch>
        </p:blipFill>
        <p:spPr bwMode="auto">
          <a:xfrm>
            <a:off x="1403350" y="4437063"/>
            <a:ext cx="2097088" cy="196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ext Box 1"/>
          <p:cNvSpPr txBox="1">
            <a:spLocks noChangeArrowheads="1"/>
          </p:cNvSpPr>
          <p:nvPr/>
        </p:nvSpPr>
        <p:spPr bwMode="auto">
          <a:xfrm>
            <a:off x="155575" y="1169988"/>
            <a:ext cx="88138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sr-Cyrl-RS" altLang="en-GB" b="1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pPr eaLnBrk="0" hangingPunct="0"/>
            <a:r>
              <a:rPr lang="sr-Cyrl-RS" altLang="en-US" b="1">
                <a:latin typeface="Book Antiqua" panose="02040602050305030304" pitchFamily="18" charset="0"/>
                <a:sym typeface="SimSun" panose="02010600030101010101" pitchFamily="2" charset="-122"/>
              </a:rPr>
              <a:t>     *  СЕЧИВНИ ГРЕБЕН (</a:t>
            </a:r>
            <a:r>
              <a:rPr lang="en-GB" altLang="en-US" b="1">
                <a:latin typeface="Book Antiqua" panose="02040602050305030304" pitchFamily="18" charset="0"/>
                <a:sym typeface="SimSun" panose="02010600030101010101" pitchFamily="2" charset="-122"/>
              </a:rPr>
              <a:t>CRISTA INCISALIS)</a:t>
            </a:r>
          </a:p>
          <a:p>
            <a:pPr eaLnBrk="0" hangingPunct="0"/>
            <a:r>
              <a:rPr lang="en-GB" altLang="en-US" b="1">
                <a:latin typeface="Book Antiqua" panose="02040602050305030304" pitchFamily="18" charset="0"/>
                <a:sym typeface="SimSun" panose="02010600030101010101" pitchFamily="2" charset="-122"/>
              </a:rPr>
              <a:t>	</a:t>
            </a:r>
            <a:r>
              <a:rPr lang="en-GB" altLang="en-US">
                <a:latin typeface="Book Antiqua" panose="02040602050305030304" pitchFamily="18" charset="0"/>
                <a:sym typeface="SimSun" panose="02010600030101010101" pitchFamily="2" charset="-122"/>
              </a:rPr>
              <a:t>- </a:t>
            </a:r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пројекција глеђи на недавно израслим секутићима, са проксималног</a:t>
            </a:r>
            <a:b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</a:br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                  аспекта оштар или незнатно заобљен</a:t>
            </a:r>
          </a:p>
          <a:p>
            <a:pPr eaLnBrk="0" hangingPunct="0"/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	- са оклузалног аспекта,  код зуба у активној оклузији је у виду</a:t>
            </a:r>
            <a:b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</a:br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	  затупљене или спљоштене површине, нагнуте у вестибуло-оралном</a:t>
            </a:r>
            <a:b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</a:br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	  правцу и назива се </a:t>
            </a:r>
            <a:r>
              <a:rPr lang="sr-Cyrl-RS" altLang="en-US" b="1">
                <a:latin typeface="Book Antiqua" panose="02040602050305030304" pitchFamily="18" charset="0"/>
                <a:sym typeface="SimSun" panose="02010600030101010101" pitchFamily="2" charset="-122"/>
              </a:rPr>
              <a:t>сечивна површина</a:t>
            </a:r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 (</a:t>
            </a:r>
            <a:r>
              <a:rPr lang="en-GB" altLang="en-US">
                <a:latin typeface="Book Antiqua" panose="02040602050305030304" pitchFamily="18" charset="0"/>
                <a:sym typeface="SimSun" panose="02010600030101010101" pitchFamily="2" charset="-122"/>
              </a:rPr>
              <a:t>facies incisalis).</a:t>
            </a:r>
          </a:p>
          <a:p>
            <a:pPr eaLnBrk="0" hangingPunct="0"/>
            <a:r>
              <a:rPr lang="en-GB" altLang="en-US">
                <a:latin typeface="Book Antiqua" panose="02040602050305030304" pitchFamily="18" charset="0"/>
                <a:sym typeface="SimSun" panose="02010600030101010101" pitchFamily="2" charset="-122"/>
              </a:rPr>
              <a:t>	- a</a:t>
            </a:r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ко се зуб посматра са лабијалног или оралног аспекта види се</a:t>
            </a:r>
            <a:b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</a:br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	  </a:t>
            </a:r>
            <a:r>
              <a:rPr lang="sr-Cyrl-RS" altLang="en-US" b="1">
                <a:latin typeface="Book Antiqua" panose="02040602050305030304" pitchFamily="18" charset="0"/>
                <a:sym typeface="SimSun" panose="02010600030101010101" pitchFamily="2" charset="-122"/>
              </a:rPr>
              <a:t>сечивна ивица </a:t>
            </a:r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(</a:t>
            </a:r>
            <a:r>
              <a:rPr lang="en-GB" altLang="en-US">
                <a:latin typeface="Book Antiqua" panose="02040602050305030304" pitchFamily="18" charset="0"/>
                <a:sym typeface="SimSun" panose="02010600030101010101" pitchFamily="2" charset="-122"/>
              </a:rPr>
              <a:t>margo incisalis) </a:t>
            </a:r>
            <a:r>
              <a:rPr lang="sr-Cyrl-RS" altLang="en-GB">
                <a:latin typeface="Book Antiqua" panose="02040602050305030304" pitchFamily="18" charset="0"/>
                <a:sym typeface="SimSun" panose="02010600030101010101" pitchFamily="2" charset="-122"/>
              </a:rPr>
              <a:t>и представља инцизални профил</a:t>
            </a:r>
            <a:br>
              <a:rPr lang="sr-Cyrl-RS" altLang="en-GB">
                <a:latin typeface="Book Antiqua" panose="02040602050305030304" pitchFamily="18" charset="0"/>
                <a:sym typeface="SimSun" panose="02010600030101010101" pitchFamily="2" charset="-122"/>
              </a:rPr>
            </a:br>
            <a:r>
              <a:rPr lang="sr-Cyrl-RS" altLang="en-GB">
                <a:latin typeface="Book Antiqua" panose="02040602050305030304" pitchFamily="18" charset="0"/>
                <a:sym typeface="SimSun" panose="02010600030101010101" pitchFamily="2" charset="-122"/>
              </a:rPr>
              <a:t>	  лабијалне (оралне) контуре.</a:t>
            </a:r>
          </a:p>
          <a:p>
            <a:pPr eaLnBrk="0" hangingPunct="0"/>
            <a:endParaRPr lang="en-GB" altLang="en-US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pPr eaLnBrk="0" hangingPunct="0"/>
            <a:endParaRPr lang="en-GB" altLang="en-US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pPr eaLnBrk="0" hangingPunct="0"/>
            <a:endParaRPr lang="sr-Cyrl-RS" altLang="en-GB">
              <a:latin typeface="Book Antiqua" panose="02040602050305030304" pitchFamily="18" charset="0"/>
            </a:endParaRPr>
          </a:p>
        </p:txBody>
      </p:sp>
      <p:sp>
        <p:nvSpPr>
          <p:cNvPr id="48130" name="Tit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6725" y="365125"/>
            <a:ext cx="8235950" cy="854075"/>
          </a:xfrm>
        </p:spPr>
        <p:txBody>
          <a:bodyPr anchor="ctr"/>
          <a:lstStyle/>
          <a:p>
            <a:r>
              <a:rPr lang="sr-Cyrl-RS" altLang="en-US" sz="2800">
                <a:solidFill>
                  <a:schemeClr val="tx1"/>
                </a:solidFill>
                <a:latin typeface="Book Antiqua" panose="02040602050305030304" pitchFamily="18" charset="0"/>
              </a:rPr>
              <a:t>ПОСЕБНЕ АНАТОМСКЕ СТРУКТУРЕ ЗУБА</a:t>
            </a:r>
          </a:p>
        </p:txBody>
      </p:sp>
      <p:pic>
        <p:nvPicPr>
          <p:cNvPr id="4813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3" r="67456" b="12186"/>
          <a:stretch>
            <a:fillRect/>
          </a:stretch>
        </p:blipFill>
        <p:spPr bwMode="auto">
          <a:xfrm>
            <a:off x="5435600" y="3832225"/>
            <a:ext cx="1533525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2" name="Line 9"/>
          <p:cNvSpPr>
            <a:spLocks noChangeShapeType="1"/>
          </p:cNvSpPr>
          <p:nvPr/>
        </p:nvSpPr>
        <p:spPr bwMode="auto">
          <a:xfrm rot="19860000" flipH="1">
            <a:off x="6637338" y="4246563"/>
            <a:ext cx="719137" cy="889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en-US" altLang="en-US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ext Box 1"/>
          <p:cNvSpPr txBox="1">
            <a:spLocks noChangeArrowheads="1"/>
          </p:cNvSpPr>
          <p:nvPr/>
        </p:nvSpPr>
        <p:spPr bwMode="auto">
          <a:xfrm>
            <a:off x="155575" y="882650"/>
            <a:ext cx="881380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sr-Cyrl-RS" altLang="en-GB" b="1" dirty="0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pPr eaLnBrk="0" hangingPunct="0"/>
            <a:r>
              <a:rPr lang="sr-Cyrl-RS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     *  КВРЖИЧНИ ГРЕБЕНИ (</a:t>
            </a:r>
            <a:r>
              <a:rPr lang="en-GB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CRISTA</a:t>
            </a:r>
            <a:r>
              <a:rPr lang="sr-Cyrl-RS" altLang="en-GB" b="1" dirty="0">
                <a:latin typeface="Book Antiqua" panose="02040602050305030304" pitchFamily="18" charset="0"/>
                <a:sym typeface="SimSun" panose="02010600030101010101" pitchFamily="2" charset="-122"/>
              </a:rPr>
              <a:t>Е </a:t>
            </a:r>
            <a:r>
              <a:rPr lang="en-GB" altLang="en-GB" b="1" dirty="0">
                <a:latin typeface="Book Antiqua" panose="02040602050305030304" pitchFamily="18" charset="0"/>
                <a:sym typeface="SimSun" panose="02010600030101010101" pitchFamily="2" charset="-122"/>
              </a:rPr>
              <a:t>CUSPALES</a:t>
            </a:r>
            <a:r>
              <a:rPr lang="en-GB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)</a:t>
            </a:r>
          </a:p>
          <a:p>
            <a:pPr eaLnBrk="0" hangingPunct="0"/>
            <a:endParaRPr lang="sr-Cyrl-RS" altLang="en-GB" dirty="0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pPr eaLnBrk="0" hangingPunct="0"/>
            <a:r>
              <a:rPr lang="en-GB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	</a:t>
            </a:r>
            <a:r>
              <a:rPr lang="en-GB" altLang="en-US" dirty="0">
                <a:latin typeface="Book Antiqua" panose="02040602050305030304" pitchFamily="18" charset="0"/>
                <a:sym typeface="SimSun" panose="02010600030101010101" pitchFamily="2" charset="-122"/>
              </a:rPr>
              <a:t>- </a:t>
            </a:r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свака квржица поседује </a:t>
            </a:r>
            <a:r>
              <a:rPr lang="en-GB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4 </a:t>
            </a:r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квржична гребена; </a:t>
            </a:r>
            <a:r>
              <a:rPr lang="sr-Cyrl-RS" altLang="en-GB" u="sng" dirty="0">
                <a:latin typeface="Book Antiqua" panose="02040602050305030304" pitchFamily="18" charset="0"/>
                <a:sym typeface="SimSun" panose="02010600030101010101" pitchFamily="2" charset="-122"/>
              </a:rPr>
              <a:t>називају се према смеру</a:t>
            </a:r>
            <a:br>
              <a:rPr lang="sr-Cyrl-RS" altLang="en-GB" u="sng" dirty="0">
                <a:latin typeface="Book Antiqua" panose="02040602050305030304" pitchFamily="18" charset="0"/>
                <a:sym typeface="SimSun" panose="02010600030101010101" pitchFamily="2" charset="-122"/>
              </a:rPr>
            </a:br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	  </a:t>
            </a:r>
            <a:r>
              <a:rPr lang="sr-Cyrl-RS" altLang="en-GB" u="sng" dirty="0">
                <a:latin typeface="Book Antiqua" panose="02040602050305030304" pitchFamily="18" charset="0"/>
                <a:sym typeface="SimSun" panose="02010600030101010101" pitchFamily="2" charset="-122"/>
              </a:rPr>
              <a:t>пружања од врха квржице</a:t>
            </a:r>
            <a:b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</a:br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		</a:t>
            </a:r>
            <a:r>
              <a:rPr lang="sr-Cyrl-RS" altLang="en-GB" b="1" dirty="0">
                <a:latin typeface="Book Antiqua" panose="02040602050305030304" pitchFamily="18" charset="0"/>
                <a:sym typeface="SimSun" panose="02010600030101010101" pitchFamily="2" charset="-122"/>
              </a:rPr>
              <a:t>- мезијални и дистални</a:t>
            </a:r>
            <a:br>
              <a:rPr lang="sr-Cyrl-RS" altLang="en-GB" b="1" dirty="0">
                <a:latin typeface="Book Antiqua" panose="02040602050305030304" pitchFamily="18" charset="0"/>
                <a:sym typeface="SimSun" panose="02010600030101010101" pitchFamily="2" charset="-122"/>
              </a:rPr>
            </a:br>
            <a:r>
              <a:rPr lang="sr-Cyrl-RS" altLang="en-GB" b="1" dirty="0">
                <a:latin typeface="Book Antiqua" panose="02040602050305030304" pitchFamily="18" charset="0"/>
                <a:sym typeface="SimSun" panose="02010600030101010101" pitchFamily="2" charset="-122"/>
              </a:rPr>
              <a:t>		- вестибуларни и орални</a:t>
            </a: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	- спајањем мезијалног и дисталног квржичног геребена настаје</a:t>
            </a:r>
            <a:b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</a:br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	  </a:t>
            </a:r>
            <a:r>
              <a:rPr lang="sr-Cyrl-RS" altLang="en-GB" b="1" dirty="0">
                <a:latin typeface="Book Antiqua" panose="02040602050305030304" pitchFamily="18" charset="0"/>
                <a:sym typeface="SimSun" panose="02010600030101010101" pitchFamily="2" charset="-122"/>
              </a:rPr>
              <a:t>сагитални квржични гребен</a:t>
            </a: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	- спајањем вестибуларног и оралног квржичног геребена настаје</a:t>
            </a:r>
            <a:b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</a:br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	  </a:t>
            </a:r>
            <a:r>
              <a:rPr lang="sr-Cyrl-RS" altLang="en-GB" b="1" dirty="0">
                <a:latin typeface="Book Antiqua" panose="02040602050305030304" pitchFamily="18" charset="0"/>
                <a:sym typeface="SimSun" panose="02010600030101010101" pitchFamily="2" charset="-122"/>
              </a:rPr>
              <a:t>трансверзални квржични гребен</a:t>
            </a: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	</a:t>
            </a:r>
            <a:endParaRPr lang="sr-Cyrl-RS" altLang="en-GB" dirty="0">
              <a:latin typeface="Book Antiqua" panose="02040602050305030304" pitchFamily="18" charset="0"/>
            </a:endParaRPr>
          </a:p>
        </p:txBody>
      </p:sp>
      <p:sp>
        <p:nvSpPr>
          <p:cNvPr id="49154" name="Tit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6725" y="222250"/>
            <a:ext cx="8235950" cy="852488"/>
          </a:xfrm>
        </p:spPr>
        <p:txBody>
          <a:bodyPr anchor="ctr"/>
          <a:lstStyle/>
          <a:p>
            <a:r>
              <a:rPr lang="sr-Cyrl-RS" altLang="en-US" sz="2800">
                <a:solidFill>
                  <a:schemeClr val="tx1"/>
                </a:solidFill>
                <a:latin typeface="Book Antiqua" panose="02040602050305030304" pitchFamily="18" charset="0"/>
              </a:rPr>
              <a:t>ПОСЕБНЕ АНАТОМСКЕ СТРУКТУРЕ ЗУБА</a:t>
            </a:r>
          </a:p>
        </p:txBody>
      </p:sp>
      <p:pic>
        <p:nvPicPr>
          <p:cNvPr id="5" name="Picture 5" descr="007"/>
          <p:cNvPicPr>
            <a:picLocks noChangeAspect="1" noChangeArrowheads="1"/>
          </p:cNvPicPr>
          <p:nvPr/>
        </p:nvPicPr>
        <p:blipFill>
          <a:blip r:embed="rId2" cstate="print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1942" y="3870169"/>
            <a:ext cx="3281470" cy="2552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474" y="4348142"/>
            <a:ext cx="2895600" cy="1838325"/>
          </a:xfrm>
          <a:prstGeom prst="rect">
            <a:avLst/>
          </a:prstGeom>
        </p:spPr>
      </p:pic>
      <p:pic>
        <p:nvPicPr>
          <p:cNvPr id="6" name="Picture 2" descr="image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932" r="31573" b="-5951"/>
          <a:stretch/>
        </p:blipFill>
        <p:spPr bwMode="auto">
          <a:xfrm>
            <a:off x="2897202" y="4300310"/>
            <a:ext cx="2664185" cy="2687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16010" y="3926014"/>
            <a:ext cx="122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V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40672" y="4567253"/>
            <a:ext cx="122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M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045402" y="4590038"/>
            <a:ext cx="122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618032" y="5369096"/>
            <a:ext cx="122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O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99819" y="3908678"/>
            <a:ext cx="553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(B)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819192" y="5366092"/>
            <a:ext cx="786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(L, P)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ext Box 1"/>
          <p:cNvSpPr txBox="1">
            <a:spLocks noChangeArrowheads="1"/>
          </p:cNvSpPr>
          <p:nvPr/>
        </p:nvSpPr>
        <p:spPr bwMode="auto">
          <a:xfrm>
            <a:off x="107690" y="1245061"/>
            <a:ext cx="88138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	- квржични гребени су различитог облика, величине и оштрине</a:t>
            </a: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	- мезијални и дистални гребен водећих квржица (горње букалне и</a:t>
            </a:r>
            <a:b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</a:br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	  доње лингвалне квржице) су оштри и имају улогу </a:t>
            </a:r>
            <a:r>
              <a:rPr lang="sr-Cyrl-RS" altLang="en-GB" u="sng" dirty="0">
                <a:latin typeface="Book Antiqua" panose="02040602050305030304" pitchFamily="18" charset="0"/>
                <a:sym typeface="SimSun" panose="02010600030101010101" pitchFamily="2" charset="-122"/>
              </a:rPr>
              <a:t>“бочног сечива”</a:t>
            </a:r>
            <a:br>
              <a:rPr lang="sr-Cyrl-RS" altLang="en-GB" u="sng" dirty="0">
                <a:latin typeface="Book Antiqua" panose="02040602050305030304" pitchFamily="18" charset="0"/>
                <a:sym typeface="SimSun" panose="02010600030101010101" pitchFamily="2" charset="-122"/>
              </a:rPr>
            </a:br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                  </a:t>
            </a:r>
            <a:r>
              <a:rPr lang="sr-Cyrl-RS" altLang="en-GB" u="sng" dirty="0">
                <a:latin typeface="Book Antiqua" panose="02040602050305030304" pitchFamily="18" charset="0"/>
                <a:sym typeface="SimSun" panose="02010600030101010101" pitchFamily="2" charset="-122"/>
              </a:rPr>
              <a:t>дентиције</a:t>
            </a: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	- понекада мезијални гребени букалних квржица горњих молара</a:t>
            </a:r>
            <a:b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</a:br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	  садрже један или више стилета (чиме се повећава потенцијал сечења)</a:t>
            </a:r>
          </a:p>
          <a:p>
            <a:pPr eaLnBrk="0" hangingPunct="0"/>
            <a:r>
              <a:rPr lang="en-GB" altLang="sr-Cyrl-RS" dirty="0">
                <a:latin typeface="Book Antiqua" panose="02040602050305030304" pitchFamily="18" charset="0"/>
                <a:sym typeface="SimSun" panose="02010600030101010101" pitchFamily="2" charset="-122"/>
              </a:rPr>
              <a:t>	- </a:t>
            </a:r>
            <a:r>
              <a:rPr lang="sr-Cyrl-RS" altLang="sr-Cyrl-RS" dirty="0">
                <a:latin typeface="Book Antiqua" panose="02040602050305030304" pitchFamily="18" charset="0"/>
                <a:sym typeface="SimSun" panose="02010600030101010101" pitchFamily="2" charset="-122"/>
              </a:rPr>
              <a:t>квржични гребен који се пружа од врха квржице према централној</a:t>
            </a:r>
            <a:br>
              <a:rPr lang="sr-Cyrl-RS" altLang="sr-Cyrl-RS" dirty="0">
                <a:latin typeface="Book Antiqua" panose="02040602050305030304" pitchFamily="18" charset="0"/>
                <a:sym typeface="SimSun" panose="02010600030101010101" pitchFamily="2" charset="-122"/>
              </a:rPr>
            </a:br>
            <a:r>
              <a:rPr lang="sr-Cyrl-RS" altLang="sr-Cyrl-RS" dirty="0">
                <a:latin typeface="Book Antiqua" panose="02040602050305030304" pitchFamily="18" charset="0"/>
                <a:sym typeface="SimSun" panose="02010600030101010101" pitchFamily="2" charset="-122"/>
              </a:rPr>
              <a:t>	  фисури је триангуларни гребен</a:t>
            </a:r>
            <a:endParaRPr lang="sr-Cyrl-RS" altLang="en-GB" dirty="0">
              <a:latin typeface="Book Antiqua" panose="02040602050305030304" pitchFamily="18" charset="0"/>
            </a:endParaRPr>
          </a:p>
        </p:txBody>
      </p:sp>
      <p:sp>
        <p:nvSpPr>
          <p:cNvPr id="49154" name="Tit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6725" y="222250"/>
            <a:ext cx="8235950" cy="852488"/>
          </a:xfrm>
        </p:spPr>
        <p:txBody>
          <a:bodyPr anchor="ctr"/>
          <a:lstStyle/>
          <a:p>
            <a:r>
              <a:rPr lang="sr-Cyrl-RS" altLang="en-US" sz="2800">
                <a:solidFill>
                  <a:schemeClr val="tx1"/>
                </a:solidFill>
                <a:latin typeface="Book Antiqua" panose="02040602050305030304" pitchFamily="18" charset="0"/>
              </a:rPr>
              <a:t>ПОСЕБНЕ АНАТОМСКЕ СТРУКТУРЕ ЗУБА</a:t>
            </a:r>
          </a:p>
        </p:txBody>
      </p:sp>
      <p:pic>
        <p:nvPicPr>
          <p:cNvPr id="4" name="Picture 5" descr="007"/>
          <p:cNvPicPr>
            <a:picLocks noChangeAspect="1" noChangeArrowheads="1"/>
          </p:cNvPicPr>
          <p:nvPr/>
        </p:nvPicPr>
        <p:blipFill>
          <a:blip r:embed="rId2" cstate="print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1515" y="3683100"/>
            <a:ext cx="3281470" cy="2552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167676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ext Box 1"/>
          <p:cNvSpPr txBox="1">
            <a:spLocks noChangeArrowheads="1"/>
          </p:cNvSpPr>
          <p:nvPr/>
        </p:nvSpPr>
        <p:spPr bwMode="auto">
          <a:xfrm>
            <a:off x="155575" y="882650"/>
            <a:ext cx="8813800" cy="369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sr-Cyrl-RS" altLang="en-GB" b="1" dirty="0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pPr eaLnBrk="0" hangingPunct="0"/>
            <a:r>
              <a:rPr lang="sr-Cyrl-RS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       ПАДИН</a:t>
            </a:r>
            <a:r>
              <a:rPr lang="en-GB" altLang="sr-Cyrl-RS" b="1" dirty="0">
                <a:latin typeface="Book Antiqua" panose="02040602050305030304" pitchFamily="18" charset="0"/>
                <a:sym typeface="SimSun" panose="02010600030101010101" pitchFamily="2" charset="-122"/>
              </a:rPr>
              <a:t>A</a:t>
            </a:r>
            <a:r>
              <a:rPr lang="sr-Cyrl-RS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 КВРЖИЦЕ (</a:t>
            </a:r>
            <a:r>
              <a:rPr lang="en-GB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INCLINATIO CUSPIS)</a:t>
            </a:r>
          </a:p>
          <a:p>
            <a:pPr eaLnBrk="0" hangingPunct="0"/>
            <a:endParaRPr lang="sr-Cyrl-RS" altLang="en-GB" dirty="0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pPr eaLnBrk="0" hangingPunct="0"/>
            <a:r>
              <a:rPr lang="en-GB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	</a:t>
            </a:r>
            <a:r>
              <a:rPr lang="en-GB" altLang="en-US" dirty="0">
                <a:latin typeface="Book Antiqua" panose="02040602050305030304" pitchFamily="18" charset="0"/>
                <a:sym typeface="SimSun" panose="02010600030101010101" pitchFamily="2" charset="-122"/>
              </a:rPr>
              <a:t>- </a:t>
            </a:r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квржична падина представља косо подручје смештено између два</a:t>
            </a:r>
            <a:b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</a:br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	  квржична гребена, чији назив представља комбинацију назива та два </a:t>
            </a:r>
            <a:b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</a:br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                  гребена.</a:t>
            </a: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	- обично свака квржица има четири падине:</a:t>
            </a: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		- мези</a:t>
            </a:r>
            <a:r>
              <a:rPr lang="sr-Latn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o</a:t>
            </a:r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букалну</a:t>
            </a: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		- дистобукалну</a:t>
            </a: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		- мезио-оралну</a:t>
            </a: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		- дисто-оралну</a:t>
            </a:r>
          </a:p>
          <a:p>
            <a:pPr eaLnBrk="0" hangingPunct="0"/>
            <a:endParaRPr lang="sr-Cyrl-RS" altLang="en-GB" dirty="0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    </a:t>
            </a:r>
            <a:endParaRPr lang="sr-Cyrl-RS" altLang="sr-Cyrl-RS" dirty="0">
              <a:latin typeface="Book Antiqua" panose="02040602050305030304" pitchFamily="18" charset="0"/>
              <a:sym typeface="SimSun" panose="02010600030101010101" pitchFamily="2" charset="-122"/>
            </a:endParaRPr>
          </a:p>
        </p:txBody>
      </p:sp>
      <p:sp>
        <p:nvSpPr>
          <p:cNvPr id="51202" name="Tit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6725" y="222250"/>
            <a:ext cx="8235950" cy="852488"/>
          </a:xfrm>
        </p:spPr>
        <p:txBody>
          <a:bodyPr anchor="ctr"/>
          <a:lstStyle/>
          <a:p>
            <a:r>
              <a:rPr lang="sr-Cyrl-RS" altLang="en-US" sz="2800">
                <a:solidFill>
                  <a:schemeClr val="tx1"/>
                </a:solidFill>
                <a:latin typeface="Book Antiqua" panose="02040602050305030304" pitchFamily="18" charset="0"/>
              </a:rPr>
              <a:t>ПОСЕБНЕ АНАТОМСКЕ СТРУКТУРЕ ЗУБА</a:t>
            </a:r>
          </a:p>
        </p:txBody>
      </p:sp>
      <p:pic>
        <p:nvPicPr>
          <p:cNvPr id="5" name="Picture 5" descr="007"/>
          <p:cNvPicPr>
            <a:picLocks noChangeAspect="1" noChangeArrowheads="1"/>
          </p:cNvPicPr>
          <p:nvPr/>
        </p:nvPicPr>
        <p:blipFill>
          <a:blip r:embed="rId2" cstate="print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1515" y="3683100"/>
            <a:ext cx="3281470" cy="2552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imag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932" r="31573" b="-5951"/>
          <a:stretch/>
        </p:blipFill>
        <p:spPr bwMode="auto">
          <a:xfrm>
            <a:off x="1475784" y="4074264"/>
            <a:ext cx="2664185" cy="2687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ext Box 1"/>
          <p:cNvSpPr txBox="1">
            <a:spLocks noChangeArrowheads="1"/>
          </p:cNvSpPr>
          <p:nvPr/>
        </p:nvSpPr>
        <p:spPr bwMode="auto">
          <a:xfrm>
            <a:off x="155575" y="882650"/>
            <a:ext cx="88138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sr-Cyrl-RS" altLang="en-GB" dirty="0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  <a:sym typeface="SimSun" panose="02010600030101010101" pitchFamily="2" charset="-122"/>
              </a:rPr>
              <a:t>    </a:t>
            </a:r>
            <a:r>
              <a:rPr lang="en-GB" altLang="en-GB" b="1" dirty="0">
                <a:latin typeface="Book Antiqua" panose="02040602050305030304" pitchFamily="18" charset="0"/>
                <a:sym typeface="SimSun" panose="02010600030101010101" pitchFamily="2" charset="-122"/>
              </a:rPr>
              <a:t>e)</a:t>
            </a:r>
            <a:r>
              <a:rPr lang="sr-Cyrl-RS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  ОКРУГЛИ БРЕЖУЉАК (</a:t>
            </a:r>
            <a:r>
              <a:rPr lang="en-GB" altLang="en-US" b="1" dirty="0">
                <a:latin typeface="Book Antiqua" panose="02040602050305030304" pitchFamily="18" charset="0"/>
                <a:sym typeface="SimSun" panose="02010600030101010101" pitchFamily="2" charset="-122"/>
              </a:rPr>
              <a:t>CUMULUS)</a:t>
            </a:r>
          </a:p>
          <a:p>
            <a:pPr eaLnBrk="0" hangingPunct="0"/>
            <a:r>
              <a:rPr lang="en-GB" altLang="sr-Cyrl-RS" dirty="0">
                <a:latin typeface="Book Antiqua" panose="02040602050305030304" pitchFamily="18" charset="0"/>
                <a:sym typeface="SimSun" panose="02010600030101010101" pitchFamily="2" charset="-122"/>
              </a:rPr>
              <a:t>	- </a:t>
            </a:r>
            <a:r>
              <a:rPr lang="sr-Cyrl-RS" altLang="sr-Cyrl-RS" dirty="0">
                <a:latin typeface="Book Antiqua" panose="02040602050305030304" pitchFamily="18" charset="0"/>
                <a:sym typeface="SimSun" panose="02010600030101010101" pitchFamily="2" charset="-122"/>
              </a:rPr>
              <a:t>мало, заокругљено избочење глеђи, које се налази на инцизалном</a:t>
            </a:r>
            <a:br>
              <a:rPr lang="sr-Cyrl-RS" altLang="sr-Cyrl-RS" dirty="0">
                <a:latin typeface="Book Antiqua" panose="02040602050305030304" pitchFamily="18" charset="0"/>
                <a:sym typeface="SimSun" panose="02010600030101010101" pitchFamily="2" charset="-122"/>
              </a:rPr>
            </a:br>
            <a:r>
              <a:rPr lang="sr-Cyrl-RS" altLang="sr-Cyrl-RS" dirty="0">
                <a:latin typeface="Book Antiqua" panose="02040602050305030304" pitchFamily="18" charset="0"/>
                <a:sym typeface="SimSun" panose="02010600030101010101" pitchFamily="2" charset="-122"/>
              </a:rPr>
              <a:t>	   гребену недавно изниклих секутића сталне дентиције</a:t>
            </a:r>
          </a:p>
          <a:p>
            <a:pPr eaLnBrk="0" hangingPunct="0"/>
            <a:r>
              <a:rPr lang="sr-Cyrl-RS" altLang="sr-Cyrl-RS" dirty="0">
                <a:latin typeface="Book Antiqua" panose="02040602050305030304" pitchFamily="18" charset="0"/>
                <a:sym typeface="SimSun" panose="02010600030101010101" pitchFamily="2" charset="-122"/>
              </a:rPr>
              <a:t>	- убрзо нестају после израстања због функције зуба и односа са</a:t>
            </a:r>
            <a:br>
              <a:rPr lang="sr-Cyrl-RS" altLang="sr-Cyrl-RS" dirty="0">
                <a:latin typeface="Book Antiqua" panose="02040602050305030304" pitchFamily="18" charset="0"/>
                <a:sym typeface="SimSun" panose="02010600030101010101" pitchFamily="2" charset="-122"/>
              </a:rPr>
            </a:br>
            <a:r>
              <a:rPr lang="sr-Cyrl-RS" altLang="sr-Cyrl-RS" dirty="0">
                <a:latin typeface="Book Antiqua" panose="02040602050305030304" pitchFamily="18" charset="0"/>
                <a:sym typeface="SimSun" panose="02010600030101010101" pitchFamily="2" charset="-122"/>
              </a:rPr>
              <a:t>                  антагонистом</a:t>
            </a:r>
          </a:p>
          <a:p>
            <a:pPr eaLnBrk="0" hangingPunct="0"/>
            <a:r>
              <a:rPr lang="sr-Cyrl-RS" altLang="sr-Cyrl-RS" dirty="0">
                <a:latin typeface="Book Antiqua" panose="02040602050305030304" pitchFamily="18" charset="0"/>
                <a:sym typeface="SimSun" panose="02010600030101010101" pitchFamily="2" charset="-122"/>
              </a:rPr>
              <a:t>	- различите величине и броја; представљају рефлексију лобусне грађе</a:t>
            </a:r>
            <a:br>
              <a:rPr lang="sr-Cyrl-RS" altLang="sr-Cyrl-RS" dirty="0">
                <a:latin typeface="Book Antiqua" panose="02040602050305030304" pitchFamily="18" charset="0"/>
                <a:sym typeface="SimSun" panose="02010600030101010101" pitchFamily="2" charset="-122"/>
              </a:rPr>
            </a:br>
            <a:r>
              <a:rPr lang="sr-Cyrl-RS" altLang="sr-Cyrl-RS" dirty="0">
                <a:latin typeface="Book Antiqua" panose="02040602050305030304" pitchFamily="18" charset="0"/>
                <a:sym typeface="SimSun" panose="02010600030101010101" pitchFamily="2" charset="-122"/>
              </a:rPr>
              <a:t>	  зуба</a:t>
            </a:r>
          </a:p>
        </p:txBody>
      </p:sp>
      <p:sp>
        <p:nvSpPr>
          <p:cNvPr id="51202" name="Tit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6725" y="222250"/>
            <a:ext cx="8235950" cy="852488"/>
          </a:xfrm>
        </p:spPr>
        <p:txBody>
          <a:bodyPr anchor="ctr"/>
          <a:lstStyle/>
          <a:p>
            <a:r>
              <a:rPr lang="sr-Cyrl-RS" altLang="en-US" sz="2800">
                <a:solidFill>
                  <a:schemeClr val="tx1"/>
                </a:solidFill>
                <a:latin typeface="Book Antiqua" panose="02040602050305030304" pitchFamily="18" charset="0"/>
              </a:rPr>
              <a:t>ПОСЕБНЕ АНАТОМСКЕ СТРУКТУРЕ ЗУБА</a:t>
            </a:r>
          </a:p>
        </p:txBody>
      </p:sp>
      <p:pic>
        <p:nvPicPr>
          <p:cNvPr id="4" name="Picture 7" descr="8,001"/>
          <p:cNvPicPr>
            <a:picLocks noChangeAspect="1" noChangeArrowheads="1"/>
          </p:cNvPicPr>
          <p:nvPr/>
        </p:nvPicPr>
        <p:blipFill>
          <a:blip r:embed="rId2" cstate="print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90" y="3356995"/>
            <a:ext cx="2930525" cy="251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535967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6725" y="365125"/>
            <a:ext cx="8235950" cy="854075"/>
          </a:xfrm>
        </p:spPr>
        <p:txBody>
          <a:bodyPr anchor="ctr"/>
          <a:lstStyle/>
          <a:p>
            <a:r>
              <a:rPr lang="sr-Cyrl-RS" altLang="en-US" sz="2800">
                <a:solidFill>
                  <a:schemeClr val="tx1"/>
                </a:solidFill>
                <a:latin typeface="Book Antiqua" panose="02040602050305030304" pitchFamily="18" charset="0"/>
              </a:rPr>
              <a:t>ПОСЕБНЕ АНАТОМСКЕ СТРУКТУРЕ ЗУБА</a:t>
            </a:r>
          </a:p>
        </p:txBody>
      </p:sp>
      <p:sp>
        <p:nvSpPr>
          <p:cNvPr id="52226" name="Text Box 2"/>
          <p:cNvSpPr txBox="1">
            <a:spLocks noChangeArrowheads="1"/>
          </p:cNvSpPr>
          <p:nvPr/>
        </p:nvSpPr>
        <p:spPr bwMode="auto">
          <a:xfrm>
            <a:off x="252413" y="1392238"/>
            <a:ext cx="8626475" cy="447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Cyrl-RS" altLang="en-US" b="1" dirty="0">
                <a:latin typeface="Book Antiqua" panose="02040602050305030304" pitchFamily="18" charset="0"/>
              </a:rPr>
              <a:t>	1) ФИСУРНИ КОМПЛЕКС</a:t>
            </a:r>
          </a:p>
          <a:p>
            <a:pPr eaLnBrk="0" hangingPunct="0"/>
            <a:r>
              <a:rPr lang="sr-Cyrl-RS" altLang="en-US" b="1" dirty="0">
                <a:latin typeface="Book Antiqua" panose="02040602050305030304" pitchFamily="18" charset="0"/>
              </a:rPr>
              <a:t>	</a:t>
            </a:r>
          </a:p>
          <a:p>
            <a:pPr eaLnBrk="0" hangingPunct="0"/>
            <a:r>
              <a:rPr lang="sr-Cyrl-RS" altLang="en-US" b="1" dirty="0">
                <a:latin typeface="Book Antiqua" panose="02040602050305030304" pitchFamily="18" charset="0"/>
              </a:rPr>
              <a:t>	Основни елементи:</a:t>
            </a:r>
          </a:p>
          <a:p>
            <a:pPr eaLnBrk="0" hangingPunct="0"/>
            <a:r>
              <a:rPr lang="sr-Cyrl-RS" altLang="en-US" b="1" dirty="0">
                <a:latin typeface="Book Antiqua" panose="02040602050305030304" pitchFamily="18" charset="0"/>
              </a:rPr>
              <a:t>		а) бразде </a:t>
            </a:r>
            <a:r>
              <a:rPr lang="en-GB" altLang="en-US" b="1" dirty="0">
                <a:latin typeface="Book Antiqua" panose="02040602050305030304" pitchFamily="18" charset="0"/>
              </a:rPr>
              <a:t>(</a:t>
            </a:r>
            <a:r>
              <a:rPr lang="en-GB" altLang="en-US" b="1" dirty="0" err="1">
                <a:latin typeface="Book Antiqua" panose="02040602050305030304" pitchFamily="18" charset="0"/>
              </a:rPr>
              <a:t>fissurae</a:t>
            </a:r>
            <a:r>
              <a:rPr lang="en-GB" altLang="en-US" b="1" dirty="0">
                <a:latin typeface="Book Antiqua" panose="02040602050305030304" pitchFamily="18" charset="0"/>
              </a:rPr>
              <a:t>)</a:t>
            </a:r>
          </a:p>
          <a:p>
            <a:pPr eaLnBrk="0" hangingPunct="0"/>
            <a:r>
              <a:rPr lang="sr-Cyrl-RS" altLang="en-US" b="1" dirty="0">
                <a:latin typeface="Book Antiqua" panose="02040602050305030304" pitchFamily="18" charset="0"/>
              </a:rPr>
              <a:t>		б) јам</a:t>
            </a:r>
            <a:r>
              <a:rPr lang="en-GB" altLang="sr-Cyrl-RS" b="1" dirty="0">
                <a:latin typeface="Book Antiqua" panose="02040602050305030304" pitchFamily="18" charset="0"/>
              </a:rPr>
              <a:t>e</a:t>
            </a:r>
            <a:r>
              <a:rPr lang="sr-Cyrl-RS" altLang="en-US" b="1" dirty="0">
                <a:latin typeface="Book Antiqua" panose="02040602050305030304" pitchFamily="18" charset="0"/>
              </a:rPr>
              <a:t> (</a:t>
            </a:r>
            <a:r>
              <a:rPr lang="en-GB" altLang="sr-Cyrl-RS" b="1" dirty="0">
                <a:latin typeface="Book Antiqua" panose="02040602050305030304" pitchFamily="18" charset="0"/>
              </a:rPr>
              <a:t>fossae </a:t>
            </a:r>
            <a:r>
              <a:rPr lang="en-GB" altLang="sr-Cyrl-RS" b="1" dirty="0" err="1">
                <a:latin typeface="Book Antiqua" panose="02040602050305030304" pitchFamily="18" charset="0"/>
              </a:rPr>
              <a:t>dentales</a:t>
            </a:r>
            <a:r>
              <a:rPr lang="en-GB" altLang="sr-Cyrl-RS" b="1" dirty="0">
                <a:latin typeface="Book Antiqua" panose="02040602050305030304" pitchFamily="18" charset="0"/>
              </a:rPr>
              <a:t>)</a:t>
            </a:r>
          </a:p>
          <a:p>
            <a:pPr eaLnBrk="0" hangingPunct="0"/>
            <a:endParaRPr lang="en-GB" altLang="sr-Cyrl-RS" b="1" dirty="0">
              <a:latin typeface="Book Antiqua" panose="02040602050305030304" pitchFamily="18" charset="0"/>
            </a:endParaRPr>
          </a:p>
          <a:p>
            <a:pPr eaLnBrk="0" hangingPunct="0"/>
            <a:r>
              <a:rPr lang="en-GB" altLang="sr-Cyrl-RS" b="1" dirty="0">
                <a:latin typeface="Book Antiqua" panose="02040602050305030304" pitchFamily="18" charset="0"/>
              </a:rPr>
              <a:t> a)  </a:t>
            </a:r>
            <a:r>
              <a:rPr lang="sr-Cyrl-RS" altLang="en-GB" b="1" dirty="0">
                <a:latin typeface="Book Antiqua" panose="02040602050305030304" pitchFamily="18" charset="0"/>
              </a:rPr>
              <a:t>БРАЗДЕ </a:t>
            </a:r>
            <a:r>
              <a:rPr lang="en-GB" altLang="sr-Cyrl-RS" b="1" dirty="0">
                <a:latin typeface="Book Antiqua" panose="02040602050305030304" pitchFamily="18" charset="0"/>
              </a:rPr>
              <a:t>(FISSURAE)</a:t>
            </a: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</a:rPr>
              <a:t>	- представљају линијска удубљења на оклузалној површини зуба</a:t>
            </a: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</a:rPr>
              <a:t>	- у односу на морфолошке карактеристике и правац пружања, деле </a:t>
            </a:r>
            <a:br>
              <a:rPr lang="sr-Cyrl-RS" altLang="en-GB" dirty="0">
                <a:latin typeface="Book Antiqua" panose="02040602050305030304" pitchFamily="18" charset="0"/>
              </a:rPr>
            </a:br>
            <a:r>
              <a:rPr lang="sr-Cyrl-RS" altLang="en-GB" dirty="0">
                <a:latin typeface="Book Antiqua" panose="02040602050305030304" pitchFamily="18" charset="0"/>
              </a:rPr>
              <a:t>	  се на:</a:t>
            </a: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</a:rPr>
              <a:t>		* Главне (развојне, централне)</a:t>
            </a: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</a:rPr>
              <a:t>		* Допунске</a:t>
            </a: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</a:rPr>
              <a:t>		* Попречне</a:t>
            </a: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</a:rPr>
              <a:t>		* Помоћне (споредне)</a:t>
            </a:r>
          </a:p>
          <a:p>
            <a:pPr eaLnBrk="0" hangingPunct="0"/>
            <a:endParaRPr lang="en-GB" altLang="sr-Cyrl-RS" b="1" dirty="0">
              <a:latin typeface="Book Antiqua" panose="02040602050305030304" pitchFamily="18" charset="0"/>
            </a:endParaRPr>
          </a:p>
          <a:p>
            <a:pPr eaLnBrk="0" hangingPunct="0"/>
            <a:endParaRPr lang="en-GB" altLang="sr-Cyrl-RS" b="1" dirty="0">
              <a:latin typeface="Book Antiqua" panose="02040602050305030304" pitchFamily="18" charset="0"/>
            </a:endParaRPr>
          </a:p>
        </p:txBody>
      </p:sp>
      <p:pic>
        <p:nvPicPr>
          <p:cNvPr id="52227" name="Picture 1"/>
          <p:cNvPicPr>
            <a:picLocks noChangeAspect="1" noChangeArrowheads="1"/>
          </p:cNvPicPr>
          <p:nvPr/>
        </p:nvPicPr>
        <p:blipFill>
          <a:blip r:embed="rId2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10" y="4298950"/>
            <a:ext cx="2479675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2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802"/>
          <a:stretch>
            <a:fillRect/>
          </a:stretch>
        </p:blipFill>
        <p:spPr bwMode="auto">
          <a:xfrm>
            <a:off x="5148263" y="1196975"/>
            <a:ext cx="3646487" cy="197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it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6725" y="365125"/>
            <a:ext cx="8235950" cy="854075"/>
          </a:xfrm>
        </p:spPr>
        <p:txBody>
          <a:bodyPr anchor="ctr"/>
          <a:lstStyle/>
          <a:p>
            <a:r>
              <a:rPr lang="sr-Cyrl-RS" altLang="en-US" sz="2800">
                <a:solidFill>
                  <a:schemeClr val="tx1"/>
                </a:solidFill>
                <a:latin typeface="Book Antiqua" panose="02040602050305030304" pitchFamily="18" charset="0"/>
              </a:rPr>
              <a:t>ПОСЕБНЕ АНАТОМСКЕ СТРУКТУРЕ ЗУБА</a:t>
            </a:r>
          </a:p>
        </p:txBody>
      </p:sp>
      <p:sp>
        <p:nvSpPr>
          <p:cNvPr id="53250" name="Text Box 2"/>
          <p:cNvSpPr txBox="1">
            <a:spLocks noChangeArrowheads="1"/>
          </p:cNvSpPr>
          <p:nvPr/>
        </p:nvSpPr>
        <p:spPr bwMode="auto">
          <a:xfrm>
            <a:off x="252413" y="1392238"/>
            <a:ext cx="8626475" cy="311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en-GB" altLang="sr-Cyrl-RS">
                <a:latin typeface="Book Antiqua" panose="02040602050305030304" pitchFamily="18" charset="0"/>
              </a:rPr>
              <a:t> </a:t>
            </a:r>
            <a:r>
              <a:rPr lang="sr-Cyrl-RS" altLang="en-GB">
                <a:latin typeface="Book Antiqua" panose="02040602050305030304" pitchFamily="18" charset="0"/>
              </a:rPr>
              <a:t>* </a:t>
            </a:r>
            <a:r>
              <a:rPr lang="sr-Cyrl-RS" altLang="en-GB" b="1">
                <a:latin typeface="Book Antiqua" panose="02040602050305030304" pitchFamily="18" charset="0"/>
              </a:rPr>
              <a:t>ГЛАВНА ФИСУРА (</a:t>
            </a:r>
            <a:r>
              <a:rPr lang="en-GB" altLang="sr-Cyrl-RS" b="1">
                <a:latin typeface="Book Antiqua" panose="02040602050305030304" pitchFamily="18" charset="0"/>
              </a:rPr>
              <a:t>FISSURA CENTRALIS</a:t>
            </a:r>
            <a:r>
              <a:rPr lang="sr-Cyrl-RS" altLang="en-GB" b="1">
                <a:latin typeface="Book Antiqua" panose="02040602050305030304" pitchFamily="18" charset="0"/>
              </a:rPr>
              <a:t>)</a:t>
            </a:r>
          </a:p>
          <a:p>
            <a:pPr eaLnBrk="0" hangingPunct="0"/>
            <a:r>
              <a:rPr lang="en-GB" altLang="sr-Cyrl-RS">
                <a:latin typeface="Book Antiqua" panose="02040602050305030304" pitchFamily="18" charset="0"/>
              </a:rPr>
              <a:t>	- </a:t>
            </a:r>
            <a:r>
              <a:rPr lang="sr-Cyrl-RS" altLang="en-GB">
                <a:latin typeface="Book Antiqua" panose="02040602050305030304" pitchFamily="18" charset="0"/>
              </a:rPr>
              <a:t>представља примарну-развојну бразду која означава срастање</a:t>
            </a:r>
            <a:br>
              <a:rPr lang="sr-Cyrl-RS" altLang="en-GB">
                <a:latin typeface="Book Antiqua" panose="02040602050305030304" pitchFamily="18" charset="0"/>
              </a:rPr>
            </a:br>
            <a:r>
              <a:rPr lang="sr-Cyrl-RS" altLang="en-GB">
                <a:latin typeface="Book Antiqua" panose="02040602050305030304" pitchFamily="18" charset="0"/>
              </a:rPr>
              <a:t>	  примарних делова или режњева (лобуса) круне зуба</a:t>
            </a: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	- пружа се у мезиодисталном правцу (</a:t>
            </a:r>
            <a:r>
              <a:rPr lang="en-GB" altLang="en-GB">
                <a:latin typeface="Book Antiqua" panose="02040602050305030304" pitchFamily="18" charset="0"/>
              </a:rPr>
              <a:t>fissura longitudinalis)</a:t>
            </a:r>
            <a:r>
              <a:rPr lang="sr-Cyrl-RS" altLang="en-GB">
                <a:latin typeface="Book Antiqua" panose="02040602050305030304" pitchFamily="18" charset="0"/>
              </a:rPr>
              <a:t>,</a:t>
            </a: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	   раздвајајући букалне од оралних квржица.</a:t>
            </a: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	- бочни (стрми) зидови централне фисуре чине базу триангуларних </a:t>
            </a:r>
            <a:br>
              <a:rPr lang="sr-Cyrl-RS" altLang="en-GB">
                <a:latin typeface="Book Antiqua" panose="02040602050305030304" pitchFamily="18" charset="0"/>
              </a:rPr>
            </a:br>
            <a:r>
              <a:rPr lang="sr-Cyrl-RS" altLang="en-GB">
                <a:latin typeface="Book Antiqua" panose="02040602050305030304" pitchFamily="18" charset="0"/>
              </a:rPr>
              <a:t>	  гребена</a:t>
            </a: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	- зидови се спајају под оштрим углом</a:t>
            </a: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	- на мезијалном и дисталном крају унутрашњег оклузалног поља,</a:t>
            </a:r>
            <a:br>
              <a:rPr lang="sr-Cyrl-RS" altLang="en-GB">
                <a:latin typeface="Book Antiqua" panose="02040602050305030304" pitchFamily="18" charset="0"/>
              </a:rPr>
            </a:br>
            <a:r>
              <a:rPr lang="sr-Cyrl-RS" altLang="en-GB">
                <a:latin typeface="Book Antiqua" panose="02040602050305030304" pitchFamily="18" charset="0"/>
              </a:rPr>
              <a:t>	  завршава се израженом јамицом (</a:t>
            </a:r>
            <a:r>
              <a:rPr lang="en-GB" altLang="en-GB">
                <a:latin typeface="Book Antiqua" panose="02040602050305030304" pitchFamily="18" charset="0"/>
              </a:rPr>
              <a:t>fossa triangularis)</a:t>
            </a:r>
            <a:r>
              <a:rPr lang="sr-Cyrl-RS" altLang="en-GB">
                <a:latin typeface="Book Antiqua" panose="02040602050305030304" pitchFamily="18" charset="0"/>
              </a:rPr>
              <a:t>, од које се</a:t>
            </a:r>
            <a:br>
              <a:rPr lang="sr-Cyrl-RS" altLang="en-GB">
                <a:latin typeface="Book Antiqua" panose="02040602050305030304" pitchFamily="18" charset="0"/>
              </a:rPr>
            </a:br>
            <a:r>
              <a:rPr lang="sr-Cyrl-RS" altLang="en-GB">
                <a:latin typeface="Book Antiqua" panose="02040602050305030304" pitchFamily="18" charset="0"/>
              </a:rPr>
              <a:t>	  одвајају допунске фисуре.</a:t>
            </a:r>
            <a:endParaRPr lang="en-GB" altLang="sr-Cyrl-RS" b="1">
              <a:latin typeface="Book Antiqua" panose="02040602050305030304" pitchFamily="18" charset="0"/>
            </a:endParaRPr>
          </a:p>
        </p:txBody>
      </p:sp>
      <p:pic>
        <p:nvPicPr>
          <p:cNvPr id="53251" name="Picture 1" descr="009"/>
          <p:cNvPicPr>
            <a:picLocks noChangeAspect="1" noChangeArrowheads="1"/>
          </p:cNvPicPr>
          <p:nvPr/>
        </p:nvPicPr>
        <p:blipFill>
          <a:blip r:embed="rId2" cstate="print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4221163"/>
            <a:ext cx="2832100" cy="227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it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6725" y="365125"/>
            <a:ext cx="8235950" cy="854075"/>
          </a:xfrm>
        </p:spPr>
        <p:txBody>
          <a:bodyPr anchor="ctr"/>
          <a:lstStyle/>
          <a:p>
            <a:r>
              <a:rPr lang="sr-Cyrl-RS" altLang="en-US" sz="2800">
                <a:solidFill>
                  <a:schemeClr val="tx1"/>
                </a:solidFill>
                <a:latin typeface="Book Antiqua" panose="02040602050305030304" pitchFamily="18" charset="0"/>
              </a:rPr>
              <a:t>ПОСЕБНЕ АНАТОМСКЕ СТРУКТУРЕ ЗУБА</a:t>
            </a:r>
          </a:p>
        </p:txBody>
      </p:sp>
      <p:sp>
        <p:nvSpPr>
          <p:cNvPr id="54274" name="Text Box 2"/>
          <p:cNvSpPr txBox="1">
            <a:spLocks noChangeArrowheads="1"/>
          </p:cNvSpPr>
          <p:nvPr/>
        </p:nvSpPr>
        <p:spPr bwMode="auto">
          <a:xfrm>
            <a:off x="252413" y="1392238"/>
            <a:ext cx="882173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en-GB" altLang="sr-Cyrl-RS" dirty="0">
                <a:latin typeface="Book Antiqua" panose="02040602050305030304" pitchFamily="18" charset="0"/>
              </a:rPr>
              <a:t> </a:t>
            </a:r>
            <a:r>
              <a:rPr lang="sr-Cyrl-RS" altLang="en-GB" dirty="0">
                <a:latin typeface="Book Antiqua" panose="02040602050305030304" pitchFamily="18" charset="0"/>
              </a:rPr>
              <a:t>* </a:t>
            </a:r>
            <a:r>
              <a:rPr lang="sr-Cyrl-RS" altLang="en-GB" b="1" dirty="0">
                <a:latin typeface="Book Antiqua" panose="02040602050305030304" pitchFamily="18" charset="0"/>
              </a:rPr>
              <a:t>ДОПУНСКА ФИСУРА (</a:t>
            </a:r>
            <a:r>
              <a:rPr lang="en-GB" altLang="sr-Cyrl-RS" b="1" dirty="0">
                <a:latin typeface="Book Antiqua" panose="02040602050305030304" pitchFamily="18" charset="0"/>
              </a:rPr>
              <a:t>FISSURA SUPPLEMENTARIA</a:t>
            </a:r>
            <a:r>
              <a:rPr lang="sr-Cyrl-RS" altLang="en-GB" b="1" dirty="0">
                <a:latin typeface="Book Antiqua" panose="02040602050305030304" pitchFamily="18" charset="0"/>
              </a:rPr>
              <a:t>)</a:t>
            </a:r>
          </a:p>
          <a:p>
            <a:pPr eaLnBrk="0" hangingPunct="0"/>
            <a:r>
              <a:rPr lang="en-GB" altLang="sr-Cyrl-RS" dirty="0">
                <a:latin typeface="Book Antiqua" panose="02040602050305030304" pitchFamily="18" charset="0"/>
              </a:rPr>
              <a:t>	- </a:t>
            </a:r>
            <a:r>
              <a:rPr lang="sr-Cyrl-RS" altLang="en-GB" dirty="0">
                <a:latin typeface="Book Antiqua" panose="02040602050305030304" pitchFamily="18" charset="0"/>
              </a:rPr>
              <a:t>представља удубљење са два зида и заобљеним дном</a:t>
            </a: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</a:rPr>
              <a:t>	- бочни зидови са једне стране граде триангуларни гребен, а са друге</a:t>
            </a:r>
            <a:br>
              <a:rPr lang="sr-Cyrl-RS" altLang="en-GB" dirty="0">
                <a:latin typeface="Book Antiqua" panose="02040602050305030304" pitchFamily="18" charset="0"/>
              </a:rPr>
            </a:br>
            <a:r>
              <a:rPr lang="sr-Cyrl-RS" altLang="en-GB" dirty="0">
                <a:latin typeface="Book Antiqua" panose="02040602050305030304" pitchFamily="18" charset="0"/>
              </a:rPr>
              <a:t>	   стране допунски гребен</a:t>
            </a:r>
            <a:r>
              <a:rPr lang="en-GB" altLang="en-GB" dirty="0">
                <a:latin typeface="Book Antiqua" panose="02040602050305030304" pitchFamily="18" charset="0"/>
              </a:rPr>
              <a:t> (</a:t>
            </a:r>
            <a:r>
              <a:rPr lang="sr-Cyrl-RS" altLang="en-US" dirty="0">
                <a:latin typeface="Book Antiqua" panose="02040602050305030304" pitchFamily="18" charset="0"/>
              </a:rPr>
              <a:t>одвајају триангуларне гребене од</a:t>
            </a:r>
            <a:br>
              <a:rPr lang="en-GB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                   </a:t>
            </a:r>
            <a:r>
              <a:rPr lang="sr-Cyrl-RS" altLang="en-US" dirty="0">
                <a:latin typeface="Book Antiqua" panose="02040602050305030304" pitchFamily="18" charset="0"/>
              </a:rPr>
              <a:t>допунских гребена</a:t>
            </a:r>
            <a:r>
              <a:rPr lang="en-GB" altLang="en-US" dirty="0">
                <a:latin typeface="Book Antiqua" panose="02040602050305030304" pitchFamily="18" charset="0"/>
              </a:rPr>
              <a:t>)</a:t>
            </a:r>
            <a:endParaRPr lang="sr-Cyrl-RS" altLang="en-GB" dirty="0">
              <a:latin typeface="Book Antiqua" panose="02040602050305030304" pitchFamily="18" charset="0"/>
            </a:endParaRPr>
          </a:p>
          <a:p>
            <a:pPr eaLnBrk="0" hangingPunct="0"/>
            <a:r>
              <a:rPr lang="sr-Cyrl-RS" altLang="en-GB" dirty="0">
                <a:latin typeface="Book Antiqua" panose="02040602050305030304" pitchFamily="18" charset="0"/>
              </a:rPr>
              <a:t>	- </a:t>
            </a:r>
            <a:r>
              <a:rPr lang="sr-Cyrl-RS" altLang="en-US" dirty="0">
                <a:latin typeface="Book Antiqua" panose="02040602050305030304" pitchFamily="18" charset="0"/>
              </a:rPr>
              <a:t>оивичавају поједине квржице</a:t>
            </a:r>
            <a:r>
              <a:rPr lang="en-GB" altLang="en-US" dirty="0">
                <a:latin typeface="Book Antiqua" panose="02040602050305030304" pitchFamily="18" charset="0"/>
              </a:rPr>
              <a:t> (</a:t>
            </a:r>
            <a:r>
              <a:rPr lang="sr-Cyrl-RS" altLang="en-US" dirty="0">
                <a:latin typeface="Book Antiqua" panose="02040602050305030304" pitchFamily="18" charset="0"/>
              </a:rPr>
              <a:t>граница ка маргиналном гребену)</a:t>
            </a:r>
          </a:p>
          <a:p>
            <a:pPr eaLnBrk="0" hangingPunct="0"/>
            <a:r>
              <a:rPr lang="sr-Cyrl-RS" altLang="en-US" dirty="0">
                <a:latin typeface="Book Antiqua" panose="02040602050305030304" pitchFamily="18" charset="0"/>
              </a:rPr>
              <a:t>	- усмерене према деобној линији дају неколико рамификација у</a:t>
            </a:r>
            <a:br>
              <a:rPr lang="sr-Cyrl-RS" altLang="en-US" dirty="0">
                <a:latin typeface="Book Antiqua" panose="02040602050305030304" pitchFamily="18" charset="0"/>
              </a:rPr>
            </a:br>
            <a:r>
              <a:rPr lang="sr-Cyrl-RS" altLang="en-US" dirty="0">
                <a:latin typeface="Book Antiqua" panose="02040602050305030304" pitchFamily="18" charset="0"/>
              </a:rPr>
              <a:t>	  виду малих набора глеђи, тзв.</a:t>
            </a:r>
            <a:r>
              <a:rPr lang="sr-Cyrl-RS" altLang="en-US" b="1" dirty="0">
                <a:latin typeface="Book Antiqua" panose="02040602050305030304" pitchFamily="18" charset="0"/>
              </a:rPr>
              <a:t> помоћне бразде</a:t>
            </a:r>
            <a:r>
              <a:rPr lang="sr-Cyrl-RS" altLang="en-US" dirty="0">
                <a:latin typeface="Book Antiqua" panose="02040602050305030304" pitchFamily="18" charset="0"/>
              </a:rPr>
              <a:t> (</a:t>
            </a:r>
            <a:r>
              <a:rPr lang="en-GB" altLang="en-US" dirty="0" err="1">
                <a:latin typeface="Book Antiqua" panose="02040602050305030304" pitchFamily="18" charset="0"/>
              </a:rPr>
              <a:t>fissura</a:t>
            </a:r>
            <a:r>
              <a:rPr lang="en-GB" altLang="en-US" dirty="0">
                <a:latin typeface="Book Antiqua" panose="02040602050305030304" pitchFamily="18" charset="0"/>
              </a:rPr>
              <a:t> </a:t>
            </a:r>
            <a:r>
              <a:rPr lang="en-GB" altLang="en-US" dirty="0" err="1">
                <a:latin typeface="Book Antiqua" panose="02040602050305030304" pitchFamily="18" charset="0"/>
              </a:rPr>
              <a:t>accessoria</a:t>
            </a:r>
            <a:r>
              <a:rPr lang="en-GB" altLang="en-US" dirty="0">
                <a:latin typeface="Book Antiqua" panose="02040602050305030304" pitchFamily="18" charset="0"/>
              </a:rPr>
              <a:t>)</a:t>
            </a:r>
            <a:endParaRPr lang="en-GB" altLang="sr-Cyrl-RS" b="1" dirty="0">
              <a:latin typeface="Book Antiqua" panose="02040602050305030304" pitchFamily="18" charset="0"/>
            </a:endParaRPr>
          </a:p>
        </p:txBody>
      </p:sp>
      <p:pic>
        <p:nvPicPr>
          <p:cNvPr id="54275" name="Picture 1" descr="009"/>
          <p:cNvPicPr>
            <a:picLocks noChangeAspect="1" noChangeArrowheads="1"/>
          </p:cNvPicPr>
          <p:nvPr/>
        </p:nvPicPr>
        <p:blipFill>
          <a:blip r:embed="rId2" cstate="print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4221163"/>
            <a:ext cx="2832100" cy="227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it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6725" y="365125"/>
            <a:ext cx="8235950" cy="854075"/>
          </a:xfrm>
        </p:spPr>
        <p:txBody>
          <a:bodyPr anchor="ctr"/>
          <a:lstStyle/>
          <a:p>
            <a:r>
              <a:rPr lang="sr-Cyrl-RS" altLang="en-US" sz="2800">
                <a:solidFill>
                  <a:schemeClr val="tx1"/>
                </a:solidFill>
                <a:latin typeface="Book Antiqua" panose="02040602050305030304" pitchFamily="18" charset="0"/>
              </a:rPr>
              <a:t>ПОСЕБНЕ АНАТОМСКЕ СТРУКТУРЕ ЗУБА</a:t>
            </a:r>
          </a:p>
        </p:txBody>
      </p:sp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252413" y="1392238"/>
            <a:ext cx="8821737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en-GB" altLang="sr-Cyrl-RS">
                <a:latin typeface="Book Antiqua" panose="02040602050305030304" pitchFamily="18" charset="0"/>
              </a:rPr>
              <a:t> </a:t>
            </a:r>
            <a:r>
              <a:rPr lang="en-GB" altLang="en-US">
                <a:latin typeface="Book Antiqua" panose="02040602050305030304" pitchFamily="18" charset="0"/>
              </a:rPr>
              <a:t> </a:t>
            </a:r>
            <a:r>
              <a:rPr lang="en-GB" altLang="en-US" b="1">
                <a:latin typeface="Book Antiqua" panose="02040602050305030304" pitchFamily="18" charset="0"/>
              </a:rPr>
              <a:t> * </a:t>
            </a:r>
            <a:r>
              <a:rPr lang="sr-Cyrl-RS" altLang="en-US" b="1">
                <a:latin typeface="Book Antiqua" panose="02040602050305030304" pitchFamily="18" charset="0"/>
              </a:rPr>
              <a:t>ПОПРЕЧНА ФИСУРА</a:t>
            </a:r>
            <a:r>
              <a:rPr lang="en-GB" altLang="en-US" b="1">
                <a:latin typeface="Book Antiqua" panose="02040602050305030304" pitchFamily="18" charset="0"/>
              </a:rPr>
              <a:t>(FISSURA TRANSVERSALIS)</a:t>
            </a: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	- карактеристично обележје фисурног комплекса молара</a:t>
            </a: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	- одваја се од централне фисуре у пределу централне јаме и пружа се</a:t>
            </a:r>
            <a:br>
              <a:rPr lang="sr-Cyrl-RS" altLang="en-GB">
                <a:latin typeface="Book Antiqua" panose="02040602050305030304" pitchFamily="18" charset="0"/>
              </a:rPr>
            </a:br>
            <a:r>
              <a:rPr lang="sr-Cyrl-RS" altLang="en-GB">
                <a:latin typeface="Book Antiqua" panose="02040602050305030304" pitchFamily="18" charset="0"/>
              </a:rPr>
              <a:t>	   у буко-оралном правцу</a:t>
            </a: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	- прелазећи преко дисталне линије, раздваја квржице, прелази у </a:t>
            </a:r>
            <a:br>
              <a:rPr lang="sr-Cyrl-RS" altLang="en-GB">
                <a:latin typeface="Book Antiqua" panose="02040602050305030304" pitchFamily="18" charset="0"/>
              </a:rPr>
            </a:br>
            <a:r>
              <a:rPr lang="sr-Cyrl-RS" altLang="en-GB">
                <a:latin typeface="Book Antiqua" panose="02040602050305030304" pitchFamily="18" charset="0"/>
              </a:rPr>
              <a:t>	  спољашње оклузално поље и губи се у средњој трећини букалне, </a:t>
            </a:r>
            <a:br>
              <a:rPr lang="sr-Cyrl-RS" altLang="en-GB">
                <a:latin typeface="Book Antiqua" panose="02040602050305030304" pitchFamily="18" charset="0"/>
              </a:rPr>
            </a:br>
            <a:r>
              <a:rPr lang="sr-Cyrl-RS" altLang="en-GB">
                <a:latin typeface="Book Antiqua" panose="02040602050305030304" pitchFamily="18" charset="0"/>
              </a:rPr>
              <a:t>	односно оралне површине круне зуба рамификацијама у сагит. правцу</a:t>
            </a:r>
            <a:endParaRPr lang="en-GB" altLang="sr-Cyrl-RS" b="1">
              <a:latin typeface="Book Antiqua" panose="02040602050305030304" pitchFamily="18" charset="0"/>
            </a:endParaRPr>
          </a:p>
        </p:txBody>
      </p:sp>
      <p:pic>
        <p:nvPicPr>
          <p:cNvPr id="55299" name="Picture 1" descr="009"/>
          <p:cNvPicPr>
            <a:picLocks noChangeAspect="1" noChangeArrowheads="1"/>
          </p:cNvPicPr>
          <p:nvPr/>
        </p:nvPicPr>
        <p:blipFill>
          <a:blip r:embed="rId2" cstate="print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4221163"/>
            <a:ext cx="2832100" cy="227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7805" y="3346576"/>
            <a:ext cx="2079625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6" name="Text Box 7"/>
          <p:cNvSpPr txBox="1">
            <a:spLocks noChangeArrowheads="1"/>
          </p:cNvSpPr>
          <p:nvPr/>
        </p:nvSpPr>
        <p:spPr bwMode="auto">
          <a:xfrm>
            <a:off x="323850" y="1916113"/>
            <a:ext cx="86995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buClr>
                <a:srgbClr val="FF3300"/>
              </a:buClr>
            </a:pPr>
            <a:r>
              <a:rPr lang="sr-Latn-CS" sz="2000" b="1" dirty="0">
                <a:solidFill>
                  <a:srgbClr val="FFC000"/>
                </a:solidFill>
                <a:latin typeface="Times New Roman" panose="02020603050405020304" pitchFamily="18" charset="0"/>
                <a:cs typeface="Tahoma" panose="020B0604030504040204" pitchFamily="34" charset="0"/>
              </a:rPr>
              <a:t>Гингивални сулкус</a:t>
            </a:r>
            <a:r>
              <a:rPr lang="sr-Latn-CS" sz="2000" b="1" dirty="0">
                <a:solidFill>
                  <a:schemeClr val="hlink"/>
                </a:solidFill>
                <a:latin typeface="Times New Roman" panose="02020603050405020304" pitchFamily="18" charset="0"/>
                <a:cs typeface="Tahoma" panose="020B0604030504040204" pitchFamily="34" charset="0"/>
              </a:rPr>
              <a:t>-</a:t>
            </a: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капиларни простор између слободне гингиве и  зуба.</a:t>
            </a:r>
          </a:p>
          <a:p>
            <a:pPr eaLnBrk="0" hangingPunct="0">
              <a:buClr>
                <a:srgbClr val="FF3300"/>
              </a:buClr>
            </a:pPr>
            <a:r>
              <a:rPr lang="sr-Latn-C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ahoma" panose="020B0604030504040204" pitchFamily="34" charset="0"/>
              </a:rPr>
              <a:t>А</a:t>
            </a: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спољашњи меки зид- слободна гингива</a:t>
            </a:r>
          </a:p>
          <a:p>
            <a:pPr eaLnBrk="0" hangingPunct="0">
              <a:buClr>
                <a:srgbClr val="FF3300"/>
              </a:buClr>
            </a:pPr>
            <a:r>
              <a:rPr lang="sr-Latn-C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ahoma" panose="020B0604030504040204" pitchFamily="34" charset="0"/>
              </a:rPr>
              <a:t>Б</a:t>
            </a: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унутрашњи тврди зид- глеђ зуба</a:t>
            </a:r>
          </a:p>
          <a:p>
            <a:pPr eaLnBrk="0" hangingPunct="0">
              <a:buClr>
                <a:srgbClr val="FF3300"/>
              </a:buClr>
            </a:pPr>
            <a:r>
              <a:rPr lang="sr-Latn-C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ahoma" panose="020B0604030504040204" pitchFamily="34" charset="0"/>
              </a:rPr>
              <a:t>Ц</a:t>
            </a: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дно сулкуса- припој</a:t>
            </a:r>
            <a:r>
              <a:rPr lang="sr-Cyrl-R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ни епител (коронарни крај)</a:t>
            </a:r>
            <a:endParaRPr lang="sr-Latn-CS" altLang="en-US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</p:txBody>
      </p:sp>
      <p:pic>
        <p:nvPicPr>
          <p:cNvPr id="11267" name="Picture 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265" y="3357563"/>
            <a:ext cx="2014537" cy="295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Text Box 25"/>
          <p:cNvSpPr txBox="1">
            <a:spLocks noChangeArrowheads="1"/>
          </p:cNvSpPr>
          <p:nvPr/>
        </p:nvSpPr>
        <p:spPr bwMode="auto">
          <a:xfrm>
            <a:off x="250825" y="404813"/>
            <a:ext cx="740092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buClr>
                <a:srgbClr val="FF3300"/>
              </a:buClr>
            </a:pPr>
            <a:r>
              <a:rPr lang="sr-Latn-CS" sz="2000" b="1" dirty="0">
                <a:solidFill>
                  <a:srgbClr val="1A8052"/>
                </a:solidFill>
                <a:latin typeface="Times New Roman" panose="02020603050405020304" pitchFamily="18" charset="0"/>
                <a:cs typeface="Tahoma" panose="020B0604030504040204" pitchFamily="34" charset="0"/>
              </a:rPr>
              <a:t>Слободна gingiva</a:t>
            </a: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(маргинална gingiva) - није припојена за зуб,</a:t>
            </a:r>
          </a:p>
          <a:p>
            <a:pPr eaLnBrk="0" hangingPunct="0">
              <a:buClr>
                <a:srgbClr val="FF3300"/>
              </a:buClr>
            </a:pP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светлоружичасте боје</a:t>
            </a:r>
            <a:r>
              <a:rPr lang="sr-Cyrl-RS" alt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, </a:t>
            </a: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обухвата врат зуба </a:t>
            </a:r>
          </a:p>
          <a:p>
            <a:pPr eaLnBrk="0" hangingPunct="0">
              <a:buClr>
                <a:srgbClr val="FF3300"/>
              </a:buClr>
            </a:pP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(прати контуру цервикалне линије) </a:t>
            </a:r>
            <a:endParaRPr lang="sr-Latn-CS" altLang="en-US" sz="20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1269" name="Picture 2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977" y="3346576"/>
            <a:ext cx="2046288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26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91363" y="836613"/>
            <a:ext cx="652462" cy="935037"/>
          </a:xfr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75433" y="4040095"/>
            <a:ext cx="2584088" cy="22570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it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6725" y="365125"/>
            <a:ext cx="8235950" cy="854075"/>
          </a:xfrm>
        </p:spPr>
        <p:txBody>
          <a:bodyPr anchor="ctr"/>
          <a:lstStyle/>
          <a:p>
            <a:r>
              <a:rPr lang="sr-Cyrl-RS" altLang="en-US" sz="2800">
                <a:solidFill>
                  <a:schemeClr val="tx1"/>
                </a:solidFill>
                <a:latin typeface="Book Antiqua" panose="02040602050305030304" pitchFamily="18" charset="0"/>
              </a:rPr>
              <a:t>ПОСЕБНЕ АНАТОМСКЕ СТРУКТУРЕ ЗУБА</a:t>
            </a:r>
          </a:p>
        </p:txBody>
      </p:sp>
      <p:sp>
        <p:nvSpPr>
          <p:cNvPr id="56322" name="Text Box 2"/>
          <p:cNvSpPr txBox="1">
            <a:spLocks noChangeArrowheads="1"/>
          </p:cNvSpPr>
          <p:nvPr/>
        </p:nvSpPr>
        <p:spPr bwMode="auto">
          <a:xfrm>
            <a:off x="107950" y="1412875"/>
            <a:ext cx="8831263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Cyrl-RS" altLang="en-GB" b="1">
                <a:latin typeface="Book Antiqua" panose="02040602050305030304" pitchFamily="18" charset="0"/>
              </a:rPr>
              <a:t>    б</a:t>
            </a:r>
            <a:r>
              <a:rPr lang="en-GB" altLang="sr-Cyrl-RS" b="1">
                <a:latin typeface="Book Antiqua" panose="02040602050305030304" pitchFamily="18" charset="0"/>
              </a:rPr>
              <a:t>)  </a:t>
            </a:r>
            <a:r>
              <a:rPr lang="sr-Cyrl-RS" altLang="en-GB" b="1">
                <a:latin typeface="Book Antiqua" panose="02040602050305030304" pitchFamily="18" charset="0"/>
              </a:rPr>
              <a:t>ЈАМЕ </a:t>
            </a:r>
            <a:r>
              <a:rPr lang="en-GB" altLang="sr-Cyrl-RS" b="1">
                <a:latin typeface="Book Antiqua" panose="02040602050305030304" pitchFamily="18" charset="0"/>
              </a:rPr>
              <a:t>(FOSSAE DENTALES)</a:t>
            </a: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	- неправилно, обично округло удубљење или депресија на круни зуба</a:t>
            </a: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	- код предњих зуба, обично постоји велика и плитка јама на оралној</a:t>
            </a:r>
            <a:br>
              <a:rPr lang="sr-Cyrl-RS" altLang="en-GB">
                <a:latin typeface="Book Antiqua" panose="02040602050305030304" pitchFamily="18" charset="0"/>
              </a:rPr>
            </a:br>
            <a:r>
              <a:rPr lang="sr-Cyrl-RS" altLang="en-GB">
                <a:latin typeface="Book Antiqua" panose="02040602050305030304" pitchFamily="18" charset="0"/>
              </a:rPr>
              <a:t>	  површини</a:t>
            </a: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	- бочни зуби обично имају две или више јамица различитог облика и </a:t>
            </a:r>
            <a:br>
              <a:rPr lang="sr-Cyrl-RS" altLang="en-GB">
                <a:latin typeface="Book Antiqua" panose="02040602050305030304" pitchFamily="18" charset="0"/>
              </a:rPr>
            </a:br>
            <a:r>
              <a:rPr lang="sr-Cyrl-RS" altLang="en-GB">
                <a:latin typeface="Book Antiqua" panose="02040602050305030304" pitchFamily="18" charset="0"/>
              </a:rPr>
              <a:t>	   величине на оклузалној површини зуба.</a:t>
            </a: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	   код бочних зуба јаме се образују на местима спајања главне и</a:t>
            </a:r>
            <a:br>
              <a:rPr lang="sr-Cyrl-RS" altLang="en-GB">
                <a:latin typeface="Book Antiqua" panose="02040602050305030304" pitchFamily="18" charset="0"/>
              </a:rPr>
            </a:br>
            <a:r>
              <a:rPr lang="sr-Cyrl-RS" altLang="en-GB">
                <a:latin typeface="Book Antiqua" panose="02040602050305030304" pitchFamily="18" charset="0"/>
              </a:rPr>
              <a:t>	  попречне фисуре или на крајевима централне бразде</a:t>
            </a: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  	- морфолошки и топографски се разликују:</a:t>
            </a: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			- лингвална јама</a:t>
            </a: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			- централна јама</a:t>
            </a: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			- триангуларна јама</a:t>
            </a: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			- јамице</a:t>
            </a:r>
            <a:endParaRPr lang="en-GB" altLang="sr-Cyrl-RS" b="1">
              <a:latin typeface="Book Antiqua" panose="02040602050305030304" pitchFamily="18" charset="0"/>
            </a:endParaRPr>
          </a:p>
        </p:txBody>
      </p:sp>
      <p:pic>
        <p:nvPicPr>
          <p:cNvPr id="56323" name="Picture 1" descr="009"/>
          <p:cNvPicPr>
            <a:picLocks noChangeAspect="1" noChangeArrowheads="1"/>
          </p:cNvPicPr>
          <p:nvPr/>
        </p:nvPicPr>
        <p:blipFill>
          <a:blip r:embed="rId2" cstate="print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4221163"/>
            <a:ext cx="2832100" cy="227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it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6725" y="365125"/>
            <a:ext cx="8235950" cy="854075"/>
          </a:xfrm>
        </p:spPr>
        <p:txBody>
          <a:bodyPr anchor="ctr"/>
          <a:lstStyle/>
          <a:p>
            <a:r>
              <a:rPr lang="sr-Cyrl-RS" altLang="en-US" sz="2800">
                <a:solidFill>
                  <a:schemeClr val="tx1"/>
                </a:solidFill>
                <a:latin typeface="Book Antiqua" panose="02040602050305030304" pitchFamily="18" charset="0"/>
              </a:rPr>
              <a:t>ПОСЕБНЕ АНАТОМСКЕ СТРУКТУРЕ ЗУБА</a:t>
            </a:r>
          </a:p>
        </p:txBody>
      </p:sp>
      <p:sp>
        <p:nvSpPr>
          <p:cNvPr id="57346" name="Text Box 2"/>
          <p:cNvSpPr txBox="1">
            <a:spLocks noChangeArrowheads="1"/>
          </p:cNvSpPr>
          <p:nvPr/>
        </p:nvSpPr>
        <p:spPr bwMode="auto">
          <a:xfrm>
            <a:off x="107950" y="1196975"/>
            <a:ext cx="8831263" cy="338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Cyrl-RS" altLang="en-GB" b="1">
                <a:latin typeface="Book Antiqua" panose="02040602050305030304" pitchFamily="18" charset="0"/>
              </a:rPr>
              <a:t>     * </a:t>
            </a:r>
            <a:r>
              <a:rPr lang="sr-Cyrl-RS" altLang="en-GB">
                <a:latin typeface="Book Antiqua" panose="02040602050305030304" pitchFamily="18" charset="0"/>
              </a:rPr>
              <a:t>ЛИНГВАЛНА ЈАМА </a:t>
            </a:r>
            <a:r>
              <a:rPr lang="en-GB" altLang="sr-Cyrl-RS">
                <a:latin typeface="Book Antiqua" panose="02040602050305030304" pitchFamily="18" charset="0"/>
              </a:rPr>
              <a:t>(FOSSA LINGUALIS)</a:t>
            </a: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	 - широка плитка депресија на оралној површини </a:t>
            </a:r>
            <a:br>
              <a:rPr lang="sr-Cyrl-RS" altLang="en-GB">
                <a:latin typeface="Book Antiqua" panose="02040602050305030304" pitchFamily="18" charset="0"/>
              </a:rPr>
            </a:br>
            <a:r>
              <a:rPr lang="sr-Cyrl-RS" altLang="en-GB">
                <a:latin typeface="Book Antiqua" panose="02040602050305030304" pitchFamily="18" charset="0"/>
              </a:rPr>
              <a:t>                    свих предњих зуба</a:t>
            </a: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	 - троугластог облика са базом окренутом оклузално </a:t>
            </a:r>
            <a:br>
              <a:rPr lang="sr-Cyrl-RS" altLang="en-GB">
                <a:latin typeface="Book Antiqua" panose="02040602050305030304" pitchFamily="18" charset="0"/>
              </a:rPr>
            </a:br>
            <a:r>
              <a:rPr lang="sr-Cyrl-RS" altLang="en-GB">
                <a:latin typeface="Book Antiqua" panose="02040602050305030304" pitchFamily="18" charset="0"/>
              </a:rPr>
              <a:t>                   и чини је </a:t>
            </a:r>
            <a:r>
              <a:rPr lang="en-GB" altLang="en-GB">
                <a:latin typeface="Book Antiqua" panose="02040602050305030304" pitchFamily="18" charset="0"/>
              </a:rPr>
              <a:t>crista incisalis, </a:t>
            </a:r>
            <a:r>
              <a:rPr lang="sr-Cyrl-RS" altLang="en-GB">
                <a:latin typeface="Book Antiqua" panose="02040602050305030304" pitchFamily="18" charset="0"/>
              </a:rPr>
              <a:t>док бочне странице </a:t>
            </a:r>
            <a:br>
              <a:rPr lang="sr-Cyrl-RS" altLang="en-GB">
                <a:latin typeface="Book Antiqua" panose="02040602050305030304" pitchFamily="18" charset="0"/>
              </a:rPr>
            </a:br>
            <a:r>
              <a:rPr lang="sr-Cyrl-RS" altLang="en-GB">
                <a:latin typeface="Book Antiqua" panose="02040602050305030304" pitchFamily="18" charset="0"/>
              </a:rPr>
              <a:t>                   чине проксимални гребени (мезијални и </a:t>
            </a:r>
            <a:br>
              <a:rPr lang="sr-Cyrl-RS" altLang="en-GB">
                <a:latin typeface="Book Antiqua" panose="02040602050305030304" pitchFamily="18" charset="0"/>
              </a:rPr>
            </a:br>
            <a:r>
              <a:rPr lang="sr-Cyrl-RS" altLang="en-GB">
                <a:latin typeface="Book Antiqua" panose="02040602050305030304" pitchFamily="18" charset="0"/>
              </a:rPr>
              <a:t>                   дистални), који конвергирају цервикално и </a:t>
            </a:r>
            <a:br>
              <a:rPr lang="sr-Cyrl-RS" altLang="en-GB">
                <a:latin typeface="Book Antiqua" panose="02040602050305030304" pitchFamily="18" charset="0"/>
              </a:rPr>
            </a:br>
            <a:r>
              <a:rPr lang="sr-Cyrl-RS" altLang="en-GB">
                <a:latin typeface="Book Antiqua" panose="02040602050305030304" pitchFamily="18" charset="0"/>
              </a:rPr>
              <a:t>                   спајају се у пределу цингулума.</a:t>
            </a:r>
          </a:p>
          <a:p>
            <a:pPr eaLnBrk="0" hangingPunct="0"/>
            <a:endParaRPr lang="sr-Cyrl-RS" altLang="en-GB">
              <a:latin typeface="Book Antiqua" panose="02040602050305030304" pitchFamily="18" charset="0"/>
            </a:endParaRP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     * ЦЕНТРАЛНА ЈАМА </a:t>
            </a:r>
            <a:r>
              <a:rPr lang="en-GB" altLang="sr-Cyrl-RS">
                <a:latin typeface="Book Antiqua" panose="02040602050305030304" pitchFamily="18" charset="0"/>
              </a:rPr>
              <a:t>(FOSSA CENTRALIS)</a:t>
            </a:r>
          </a:p>
          <a:p>
            <a:pPr eaLnBrk="0" hangingPunct="0"/>
            <a:r>
              <a:rPr lang="en-GB" altLang="sr-Cyrl-RS">
                <a:latin typeface="Book Antiqua" panose="02040602050305030304" pitchFamily="18" charset="0"/>
              </a:rPr>
              <a:t>	- </a:t>
            </a:r>
            <a:r>
              <a:rPr lang="sr-Cyrl-RS" altLang="sr-Cyrl-RS">
                <a:latin typeface="Book Antiqua" panose="02040602050305030304" pitchFamily="18" charset="0"/>
              </a:rPr>
              <a:t>широка и дубока угласта депресија у централном делу унутрашњег</a:t>
            </a:r>
            <a:br>
              <a:rPr lang="sr-Cyrl-RS" altLang="sr-Cyrl-RS">
                <a:latin typeface="Book Antiqua" panose="02040602050305030304" pitchFamily="18" charset="0"/>
              </a:rPr>
            </a:br>
            <a:r>
              <a:rPr lang="sr-Cyrl-RS" altLang="sr-Cyrl-RS">
                <a:latin typeface="Book Antiqua" panose="02040602050305030304" pitchFamily="18" charset="0"/>
              </a:rPr>
              <a:t>	  оклузалног поља молара</a:t>
            </a:r>
            <a:endParaRPr lang="en-GB" altLang="sr-Cyrl-RS" b="1">
              <a:latin typeface="Book Antiqua" panose="02040602050305030304" pitchFamily="18" charset="0"/>
            </a:endParaRPr>
          </a:p>
        </p:txBody>
      </p:sp>
      <p:pic>
        <p:nvPicPr>
          <p:cNvPr id="5734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3" r="67456" b="12186"/>
          <a:stretch>
            <a:fillRect/>
          </a:stretch>
        </p:blipFill>
        <p:spPr bwMode="auto">
          <a:xfrm>
            <a:off x="7019925" y="1196975"/>
            <a:ext cx="1533525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8" name="Line 9"/>
          <p:cNvSpPr>
            <a:spLocks noChangeShapeType="1"/>
          </p:cNvSpPr>
          <p:nvPr/>
        </p:nvSpPr>
        <p:spPr bwMode="auto">
          <a:xfrm rot="19860000" flipH="1">
            <a:off x="8004175" y="1870075"/>
            <a:ext cx="719138" cy="889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en-US" altLang="en-US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734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1" t="24916" r="34435" b="19125"/>
          <a:stretch>
            <a:fillRect/>
          </a:stretch>
        </p:blipFill>
        <p:spPr bwMode="auto">
          <a:xfrm>
            <a:off x="34925" y="2060575"/>
            <a:ext cx="1054100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0" name="Picture 2" descr="009"/>
          <p:cNvPicPr>
            <a:picLocks noChangeAspect="1" noChangeArrowheads="1"/>
          </p:cNvPicPr>
          <p:nvPr/>
        </p:nvPicPr>
        <p:blipFill>
          <a:blip r:embed="rId4" cstate="print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4292600"/>
            <a:ext cx="283210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56" t="27283" r="21255" b="22090"/>
          <a:stretch>
            <a:fillRect/>
          </a:stretch>
        </p:blipFill>
        <p:spPr bwMode="auto">
          <a:xfrm>
            <a:off x="1187450" y="4724400"/>
            <a:ext cx="2287588" cy="161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itle 5"/>
          <p:cNvSpPr>
            <a:spLocks noGrp="1" noChangeArrowheads="1"/>
          </p:cNvSpPr>
          <p:nvPr>
            <p:ph type="title" idx="4294967295"/>
          </p:nvPr>
        </p:nvSpPr>
        <p:spPr>
          <a:xfrm>
            <a:off x="466725" y="365125"/>
            <a:ext cx="8235950" cy="854075"/>
          </a:xfrm>
        </p:spPr>
        <p:txBody>
          <a:bodyPr anchor="ctr"/>
          <a:lstStyle/>
          <a:p>
            <a:r>
              <a:rPr lang="sr-Cyrl-RS" altLang="en-US" sz="2800">
                <a:solidFill>
                  <a:schemeClr val="tx1"/>
                </a:solidFill>
                <a:latin typeface="Book Antiqua" panose="02040602050305030304" pitchFamily="18" charset="0"/>
              </a:rPr>
              <a:t>ПОСЕБНЕ АНАТОМСКЕ СТРУКТУРЕ ЗУБА</a:t>
            </a:r>
          </a:p>
        </p:txBody>
      </p:sp>
      <p:sp>
        <p:nvSpPr>
          <p:cNvPr id="58370" name="Text Box 2"/>
          <p:cNvSpPr txBox="1">
            <a:spLocks noChangeArrowheads="1"/>
          </p:cNvSpPr>
          <p:nvPr/>
        </p:nvSpPr>
        <p:spPr bwMode="auto">
          <a:xfrm>
            <a:off x="107950" y="1196975"/>
            <a:ext cx="8831263" cy="393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Cyrl-RS" altLang="en-GB" b="1">
                <a:latin typeface="Book Antiqua" panose="02040602050305030304" pitchFamily="18" charset="0"/>
              </a:rPr>
              <a:t>     </a:t>
            </a:r>
            <a:endParaRPr lang="sr-Cyrl-RS" altLang="sr-Cyrl-RS">
              <a:latin typeface="Book Antiqua" panose="02040602050305030304" pitchFamily="18" charset="0"/>
            </a:endParaRPr>
          </a:p>
          <a:p>
            <a:pPr eaLnBrk="0" hangingPunct="0"/>
            <a:r>
              <a:rPr lang="sr-Cyrl-RS" altLang="sr-Cyrl-RS">
                <a:latin typeface="Book Antiqua" panose="02040602050305030304" pitchFamily="18" charset="0"/>
              </a:rPr>
              <a:t>      * ТРИАНГУЛАРНА ЈАМА (</a:t>
            </a:r>
            <a:r>
              <a:rPr lang="en-GB" altLang="sr-Cyrl-RS">
                <a:latin typeface="Book Antiqua" panose="02040602050305030304" pitchFamily="18" charset="0"/>
              </a:rPr>
              <a:t>FOSSA TRIANGULARIS)</a:t>
            </a:r>
          </a:p>
          <a:p>
            <a:pPr eaLnBrk="0" hangingPunct="0"/>
            <a:r>
              <a:rPr lang="en-GB" altLang="sr-Cyrl-RS">
                <a:latin typeface="Book Antiqua" panose="02040602050305030304" pitchFamily="18" charset="0"/>
              </a:rPr>
              <a:t>	- </a:t>
            </a:r>
            <a:r>
              <a:rPr lang="sr-Cyrl-RS" altLang="en-GB">
                <a:latin typeface="Book Antiqua" panose="02040602050305030304" pitchFamily="18" charset="0"/>
              </a:rPr>
              <a:t>плитка депресија пирамидалног облика на оклузалној површини</a:t>
            </a:r>
            <a:br>
              <a:rPr lang="sr-Cyrl-RS" altLang="en-GB">
                <a:latin typeface="Book Antiqua" panose="02040602050305030304" pitchFamily="18" charset="0"/>
              </a:rPr>
            </a:br>
            <a:r>
              <a:rPr lang="sr-Cyrl-RS" altLang="en-GB">
                <a:latin typeface="Book Antiqua" panose="02040602050305030304" pitchFamily="18" charset="0"/>
              </a:rPr>
              <a:t>	   бочних зуба</a:t>
            </a: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	- налази се унутра од мезијалног и дисталног маргиналног гребена</a:t>
            </a:r>
          </a:p>
          <a:p>
            <a:pPr eaLnBrk="0" hangingPunct="0"/>
            <a:endParaRPr lang="sr-Cyrl-RS" altLang="en-GB">
              <a:latin typeface="Book Antiqua" panose="02040602050305030304" pitchFamily="18" charset="0"/>
            </a:endParaRPr>
          </a:p>
          <a:p>
            <a:pPr eaLnBrk="0" hangingPunct="0"/>
            <a:endParaRPr lang="sr-Cyrl-RS" altLang="en-GB">
              <a:latin typeface="Book Antiqua" panose="02040602050305030304" pitchFamily="18" charset="0"/>
            </a:endParaRPr>
          </a:p>
          <a:p>
            <a:pPr eaLnBrk="0" hangingPunct="0"/>
            <a:endParaRPr lang="sr-Cyrl-RS" altLang="en-GB">
              <a:latin typeface="Book Antiqua" panose="02040602050305030304" pitchFamily="18" charset="0"/>
            </a:endParaRPr>
          </a:p>
          <a:p>
            <a:pPr eaLnBrk="0" hangingPunct="0"/>
            <a:endParaRPr lang="sr-Cyrl-RS" altLang="en-GB">
              <a:latin typeface="Book Antiqua" panose="02040602050305030304" pitchFamily="18" charset="0"/>
            </a:endParaRPr>
          </a:p>
          <a:p>
            <a:pPr eaLnBrk="0" hangingPunct="0"/>
            <a:endParaRPr lang="sr-Cyrl-RS" altLang="en-GB">
              <a:latin typeface="Book Antiqua" panose="02040602050305030304" pitchFamily="18" charset="0"/>
            </a:endParaRP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     * ЈАМИЦА (</a:t>
            </a:r>
            <a:r>
              <a:rPr lang="en-GB" altLang="en-GB">
                <a:latin typeface="Book Antiqua" panose="02040602050305030304" pitchFamily="18" charset="0"/>
              </a:rPr>
              <a:t>FOSSULA)</a:t>
            </a:r>
          </a:p>
          <a:p>
            <a:pPr eaLnBrk="0" hangingPunct="0"/>
            <a:r>
              <a:rPr lang="en-GB" altLang="en-GB">
                <a:latin typeface="Book Antiqua" panose="02040602050305030304" pitchFamily="18" charset="0"/>
              </a:rPr>
              <a:t>	- </a:t>
            </a:r>
            <a:r>
              <a:rPr lang="sr-Cyrl-RS" altLang="en-GB">
                <a:latin typeface="Book Antiqua" panose="02040602050305030304" pitchFamily="18" charset="0"/>
              </a:rPr>
              <a:t>оштра, мала и дубока улегнућа у глеђи; налазе се на месту укрштања</a:t>
            </a:r>
            <a:br>
              <a:rPr lang="sr-Cyrl-RS" altLang="en-GB">
                <a:latin typeface="Book Antiqua" panose="02040602050305030304" pitchFamily="18" charset="0"/>
              </a:rPr>
            </a:br>
            <a:r>
              <a:rPr lang="sr-Cyrl-RS" altLang="en-GB">
                <a:latin typeface="Book Antiqua" panose="02040602050305030304" pitchFamily="18" charset="0"/>
              </a:rPr>
              <a:t>	  развојних бразада или на крајевима централне фисуре</a:t>
            </a:r>
          </a:p>
          <a:p>
            <a:pPr eaLnBrk="0" hangingPunct="0"/>
            <a:r>
              <a:rPr lang="sr-Cyrl-RS" altLang="en-GB">
                <a:latin typeface="Book Antiqua" panose="02040602050305030304" pitchFamily="18" charset="0"/>
              </a:rPr>
              <a:t>	- чине анатомско дно централној, триангуларној и лингвалној јами</a:t>
            </a:r>
            <a:endParaRPr lang="en-GB" altLang="sr-Cyrl-RS" b="1">
              <a:latin typeface="Book Antiqua" panose="02040602050305030304" pitchFamily="18" charset="0"/>
            </a:endParaRPr>
          </a:p>
        </p:txBody>
      </p:sp>
      <p:pic>
        <p:nvPicPr>
          <p:cNvPr id="5837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56" t="44266" r="30881" b="10843"/>
          <a:stretch>
            <a:fillRect/>
          </a:stretch>
        </p:blipFill>
        <p:spPr bwMode="auto">
          <a:xfrm>
            <a:off x="5651500" y="2636838"/>
            <a:ext cx="2012950" cy="153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5084763"/>
            <a:ext cx="2065337" cy="155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56" t="27283" r="21255" b="22092"/>
          <a:stretch>
            <a:fillRect/>
          </a:stretch>
        </p:blipFill>
        <p:spPr bwMode="auto">
          <a:xfrm>
            <a:off x="1476375" y="5157788"/>
            <a:ext cx="2287588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259" y="3330575"/>
            <a:ext cx="2260247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0" name="Text Box 5"/>
          <p:cNvSpPr txBox="1">
            <a:spLocks noChangeArrowheads="1"/>
          </p:cNvSpPr>
          <p:nvPr/>
        </p:nvSpPr>
        <p:spPr bwMode="auto">
          <a:xfrm>
            <a:off x="359942" y="270382"/>
            <a:ext cx="8615564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buClr>
                <a:srgbClr val="FF3300"/>
              </a:buClr>
            </a:pPr>
            <a:r>
              <a:rPr lang="sr-Latn-CS" sz="2000" b="1" dirty="0">
                <a:solidFill>
                  <a:srgbClr val="FFC000"/>
                </a:solidFill>
                <a:latin typeface="Times New Roman" panose="02020603050405020304" pitchFamily="18" charset="0"/>
                <a:cs typeface="Tahoma" panose="020B0604030504040204" pitchFamily="34" charset="0"/>
              </a:rPr>
              <a:t>Припојни епител</a:t>
            </a:r>
            <a:r>
              <a:rPr lang="sr-Latn-CS" sz="2000" b="1" dirty="0">
                <a:solidFill>
                  <a:srgbClr val="1A8052"/>
                </a:solidFill>
                <a:latin typeface="Times New Roman" panose="02020603050405020304" pitchFamily="18" charset="0"/>
                <a:cs typeface="Tahoma" panose="020B0604030504040204" pitchFamily="34" charset="0"/>
              </a:rPr>
              <a:t> </a:t>
            </a: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представља плочастослојевити епител који </a:t>
            </a:r>
          </a:p>
          <a:p>
            <a:pPr eaLnBrk="0" hangingPunct="0">
              <a:buClr>
                <a:srgbClr val="FF3300"/>
              </a:buClr>
            </a:pP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циркуларн</a:t>
            </a:r>
            <a:r>
              <a:rPr lang="sr-Cyrl-RS" alt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о</a:t>
            </a: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обухвата зуб</a:t>
            </a:r>
          </a:p>
          <a:p>
            <a:pPr eaLnBrk="0" hangingPunct="0">
              <a:buClr>
                <a:srgbClr val="FF3300"/>
              </a:buClr>
            </a:pPr>
            <a:r>
              <a:rPr lang="sr-Cyrl-R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Висина (у коронарно-апикалном правцу)</a:t>
            </a: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0.25-1.35 mm</a:t>
            </a:r>
            <a:r>
              <a:rPr lang="sr-Latn-CS" sz="2000" b="1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eaLnBrk="0" hangingPunct="0">
              <a:buClr>
                <a:srgbClr val="FF3300"/>
              </a:buClr>
            </a:pPr>
            <a:endParaRPr lang="sr-Latn-CS" sz="20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>
              <a:buClr>
                <a:srgbClr val="FF3300"/>
              </a:buClr>
            </a:pP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Коронарни припој- анатомско дно гингивалног сулкуса</a:t>
            </a:r>
          </a:p>
          <a:p>
            <a:pPr eaLnBrk="0" hangingPunct="0">
              <a:buClr>
                <a:srgbClr val="FF3300"/>
              </a:buClr>
            </a:pP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Апикални припој- </a:t>
            </a:r>
            <a:r>
              <a:rPr lang="sr-Cyrl-RS" alt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у вези са колагеним влакнима крзна</a:t>
            </a:r>
            <a:r>
              <a:rPr 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гингиве</a:t>
            </a:r>
          </a:p>
          <a:p>
            <a:pPr eaLnBrk="0" hangingPunct="0">
              <a:buClr>
                <a:srgbClr val="FF3300"/>
              </a:buClr>
            </a:pPr>
            <a:endParaRPr lang="sr-Cyrl-RS" sz="2000" b="1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0" hangingPunct="0">
              <a:buClr>
                <a:srgbClr val="FF3300"/>
              </a:buClr>
            </a:pPr>
            <a:r>
              <a:rPr lang="sr-Cyrl-R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Припојни епител гингиве фиксиран је за површину зуба помоћу</a:t>
            </a:r>
            <a:br>
              <a:rPr lang="sr-Cyrl-RS" sz="2000" b="1" dirty="0">
                <a:solidFill>
                  <a:srgbClr val="FFC000"/>
                </a:solidFill>
                <a:latin typeface="Times New Roman" panose="02020603050405020304" pitchFamily="18" charset="0"/>
                <a:cs typeface="Tahoma" panose="020B0604030504040204" pitchFamily="34" charset="0"/>
              </a:rPr>
            </a:br>
            <a:r>
              <a:rPr lang="sr-Cyrl-RS" sz="2000" b="1" dirty="0">
                <a:solidFill>
                  <a:srgbClr val="FFC000"/>
                </a:solidFill>
                <a:latin typeface="Times New Roman" panose="02020603050405020304" pitchFamily="18" charset="0"/>
                <a:cs typeface="Tahoma" panose="020B0604030504040204" pitchFamily="34" charset="0"/>
              </a:rPr>
              <a:t>е</a:t>
            </a:r>
            <a:r>
              <a:rPr lang="sr-Latn-CS" sz="2000" b="1" dirty="0">
                <a:solidFill>
                  <a:srgbClr val="FFC000"/>
                </a:solidFill>
                <a:latin typeface="Times New Roman" panose="02020603050405020304" pitchFamily="18" charset="0"/>
                <a:cs typeface="Tahoma" panose="020B0604030504040204" pitchFamily="34" charset="0"/>
              </a:rPr>
              <a:t>пителн</a:t>
            </a:r>
            <a:r>
              <a:rPr lang="sr-Cyrl-RS" sz="2000" b="1" dirty="0">
                <a:solidFill>
                  <a:srgbClr val="FFC000"/>
                </a:solidFill>
                <a:latin typeface="Times New Roman" panose="02020603050405020304" pitchFamily="18" charset="0"/>
                <a:cs typeface="Tahoma" panose="020B0604030504040204" pitchFamily="34" charset="0"/>
              </a:rPr>
              <a:t>ог</a:t>
            </a:r>
            <a:r>
              <a:rPr lang="sr-Latn-CS" sz="2000" b="1" dirty="0">
                <a:solidFill>
                  <a:srgbClr val="FFC000"/>
                </a:solidFill>
                <a:latin typeface="Times New Roman" panose="02020603050405020304" pitchFamily="18" charset="0"/>
                <a:cs typeface="Tahoma" panose="020B0604030504040204" pitchFamily="34" charset="0"/>
              </a:rPr>
              <a:t> припој</a:t>
            </a:r>
            <a:r>
              <a:rPr lang="sr-Cyrl-RS" sz="2000" b="1" dirty="0">
                <a:solidFill>
                  <a:srgbClr val="FFC000"/>
                </a:solidFill>
                <a:latin typeface="Times New Roman" panose="02020603050405020304" pitchFamily="18" charset="0"/>
                <a:cs typeface="Tahoma" panose="020B0604030504040204" pitchFamily="34" charset="0"/>
              </a:rPr>
              <a:t>а (епителне инсерције)</a:t>
            </a:r>
            <a:r>
              <a:rPr lang="sr-Cyrl-R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- </a:t>
            </a:r>
            <a:r>
              <a:rPr lang="sr-Cyrl-RS" alt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специјализоване мембране </a:t>
            </a:r>
            <a:br>
              <a:rPr lang="sr-Cyrl-RS" alt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</a:br>
            <a:r>
              <a:rPr lang="sr-Cyrl-RS" alt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и тзв. хемидезмозома</a:t>
            </a:r>
          </a:p>
          <a:p>
            <a:pPr eaLnBrk="0" hangingPunct="0"/>
            <a:endParaRPr lang="sr-Latn-CS" altLang="en-US" sz="20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</p:txBody>
      </p:sp>
      <p:sp>
        <p:nvSpPr>
          <p:cNvPr id="12292" name="Line 9"/>
          <p:cNvSpPr>
            <a:spLocks noChangeShapeType="1"/>
          </p:cNvSpPr>
          <p:nvPr/>
        </p:nvSpPr>
        <p:spPr bwMode="auto">
          <a:xfrm flipH="1" flipV="1">
            <a:off x="873322" y="5745162"/>
            <a:ext cx="1152525" cy="574675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en-US" altLang="en-US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294" name="Text Box 5"/>
          <p:cNvSpPr txBox="1">
            <a:spLocks noChangeArrowheads="1"/>
          </p:cNvSpPr>
          <p:nvPr/>
        </p:nvSpPr>
        <p:spPr bwMode="auto">
          <a:xfrm>
            <a:off x="2627910" y="4871598"/>
            <a:ext cx="6280150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buClr>
                <a:srgbClr val="FF3300"/>
              </a:buClr>
            </a:pPr>
            <a:r>
              <a:rPr lang="sr-Cyrl-RS" alt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Епителни припој нормално је локализован у нивоу</a:t>
            </a:r>
          </a:p>
          <a:p>
            <a:pPr eaLnBrk="0" hangingPunct="0">
              <a:buClr>
                <a:srgbClr val="FF3300"/>
              </a:buClr>
            </a:pPr>
            <a:r>
              <a:rPr lang="sr-Cyrl-RS" alt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глеђно-цементног споја. Међутим, током живота,</a:t>
            </a:r>
          </a:p>
          <a:p>
            <a:pPr eaLnBrk="0" hangingPunct="0">
              <a:buClr>
                <a:srgbClr val="FF3300"/>
              </a:buClr>
            </a:pPr>
            <a:r>
              <a:rPr lang="sr-Cyrl-RS" alt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услед апикалне миграције (парадонтопатија) може</a:t>
            </a:r>
          </a:p>
          <a:p>
            <a:pPr eaLnBrk="0" hangingPunct="0">
              <a:buClr>
                <a:srgbClr val="FF3300"/>
              </a:buClr>
            </a:pPr>
            <a:r>
              <a:rPr lang="sr-Cyrl-RS" alt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бити локализован на цементу корена зуба.</a:t>
            </a:r>
          </a:p>
          <a:p>
            <a:pPr eaLnBrk="0" hangingPunct="0">
              <a:buClr>
                <a:srgbClr val="FF3300"/>
              </a:buClr>
            </a:pPr>
            <a:r>
              <a:rPr lang="sr-Cyrl-RS" alt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Експонирани цемент посебно је осетљив на каријес.</a:t>
            </a:r>
          </a:p>
          <a:p>
            <a:pPr eaLnBrk="0" hangingPunct="0">
              <a:buClr>
                <a:srgbClr val="FF3300"/>
              </a:buClr>
            </a:pPr>
            <a:endParaRPr lang="sr-Latn-CS" sz="20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>
              <a:buClr>
                <a:srgbClr val="FF3300"/>
              </a:buClr>
            </a:pPr>
            <a:endParaRPr lang="sr-Cyrl-RS" altLang="sr-Latn-CS" sz="20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/>
            <a:endParaRPr lang="sr-Latn-CS" altLang="en-US" sz="20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724" y="3068975"/>
            <a:ext cx="1473192" cy="17785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13" y="2349500"/>
            <a:ext cx="2417762" cy="367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6263" y="2349500"/>
            <a:ext cx="2695575" cy="367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2313" y="2349500"/>
            <a:ext cx="2514600" cy="367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Text Box 7"/>
          <p:cNvSpPr txBox="1">
            <a:spLocks noChangeArrowheads="1"/>
          </p:cNvSpPr>
          <p:nvPr/>
        </p:nvSpPr>
        <p:spPr bwMode="auto">
          <a:xfrm>
            <a:off x="684213" y="908050"/>
            <a:ext cx="512762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sr-Latn-CS" sz="2000" b="1">
                <a:solidFill>
                  <a:schemeClr val="hlink"/>
                </a:solidFill>
                <a:latin typeface="Times New Roman" panose="02020603050405020304" pitchFamily="18" charset="0"/>
                <a:cs typeface="Tahoma" panose="020B0604030504040204" pitchFamily="34" charset="0"/>
              </a:rPr>
              <a:t>А - нормалан сулкус</a:t>
            </a:r>
          </a:p>
          <a:p>
            <a:pPr eaLnBrk="0" hangingPunct="0"/>
            <a:r>
              <a:rPr lang="sr-Latn-CS" sz="2000" b="1">
                <a:solidFill>
                  <a:schemeClr val="hlink"/>
                </a:solidFill>
                <a:latin typeface="Times New Roman" panose="02020603050405020304" pitchFamily="18" charset="0"/>
                <a:cs typeface="Tahoma" panose="020B0604030504040204" pitchFamily="34" charset="0"/>
              </a:rPr>
              <a:t>Б - супракоштани пародонтални џеп</a:t>
            </a:r>
          </a:p>
          <a:p>
            <a:pPr eaLnBrk="0" hangingPunct="0"/>
            <a:r>
              <a:rPr lang="sr-Latn-CS" sz="2000" b="1">
                <a:solidFill>
                  <a:schemeClr val="hlink"/>
                </a:solidFill>
                <a:latin typeface="Times New Roman" panose="02020603050405020304" pitchFamily="18" charset="0"/>
                <a:cs typeface="Tahoma" panose="020B0604030504040204" pitchFamily="34" charset="0"/>
              </a:rPr>
              <a:t>Ц - инфракоштани пародонтални џеп</a:t>
            </a:r>
            <a:endParaRPr lang="sr-Latn-CS" altLang="en-US" sz="2000" b="1">
              <a:solidFill>
                <a:schemeClr val="hlink"/>
              </a:solidFill>
              <a:latin typeface="Times New Roman" panose="02020603050405020304" pitchFamily="18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5"/>
          <p:cNvSpPr txBox="1">
            <a:spLocks noChangeArrowheads="1"/>
          </p:cNvSpPr>
          <p:nvPr/>
        </p:nvSpPr>
        <p:spPr bwMode="auto">
          <a:xfrm>
            <a:off x="425450" y="1057275"/>
            <a:ext cx="8494713" cy="222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buClr>
                <a:srgbClr val="FF3300"/>
              </a:buClr>
            </a:pPr>
            <a:r>
              <a:rPr lang="sr-Cyrl-RS" altLang="sr-Latn-CS" sz="2000" b="1">
                <a:solidFill>
                  <a:srgbClr val="FFC000"/>
                </a:solidFill>
                <a:latin typeface="Times New Roman" panose="02020603050405020304" pitchFamily="18" charset="0"/>
                <a:cs typeface="Tahoma" panose="020B0604030504040204" pitchFamily="34" charset="0"/>
              </a:rPr>
              <a:t>Гингивална (интердентална) папила</a:t>
            </a:r>
            <a:r>
              <a:rPr lang="sr-Latn-CS" sz="2000" b="1">
                <a:solidFill>
                  <a:srgbClr val="1A8052"/>
                </a:solidFill>
                <a:latin typeface="Times New Roman" panose="02020603050405020304" pitchFamily="18" charset="0"/>
                <a:cs typeface="Tahoma" panose="020B0604030504040204" pitchFamily="34" charset="0"/>
              </a:rPr>
              <a:t> </a:t>
            </a:r>
            <a:r>
              <a:rPr lang="sr-Latn-CS" sz="2000" b="1">
                <a:latin typeface="Times New Roman" panose="02020603050405020304" pitchFamily="18" charset="0"/>
                <a:cs typeface="Tahoma" panose="020B0604030504040204" pitchFamily="34" charset="0"/>
              </a:rPr>
              <a:t>представља </a:t>
            </a:r>
            <a:r>
              <a:rPr lang="sr-Cyrl-RS" altLang="sr-Latn-CS" sz="2000" b="1">
                <a:latin typeface="Times New Roman" panose="02020603050405020304" pitchFamily="18" charset="0"/>
                <a:cs typeface="Tahoma" panose="020B0604030504040204" pitchFamily="34" charset="0"/>
              </a:rPr>
              <a:t>део слободне гингиве</a:t>
            </a:r>
          </a:p>
          <a:p>
            <a:pPr eaLnBrk="0" hangingPunct="0">
              <a:buClr>
                <a:srgbClr val="FF3300"/>
              </a:buClr>
            </a:pPr>
            <a:r>
              <a:rPr lang="sr-Cyrl-RS" altLang="sr-Latn-CS" sz="2000" b="1">
                <a:latin typeface="Times New Roman" panose="02020603050405020304" pitchFamily="18" charset="0"/>
                <a:cs typeface="Tahoma" panose="020B0604030504040204" pitchFamily="34" charset="0"/>
              </a:rPr>
              <a:t>смештен у интерденталном простору</a:t>
            </a:r>
          </a:p>
          <a:p>
            <a:pPr eaLnBrk="0" hangingPunct="0">
              <a:buClr>
                <a:srgbClr val="FF3300"/>
              </a:buClr>
            </a:pPr>
            <a:r>
              <a:rPr lang="sr-Cyrl-RS" altLang="sr-Latn-CS" sz="2000" b="1">
                <a:latin typeface="Times New Roman" panose="02020603050405020304" pitchFamily="18" charset="0"/>
                <a:cs typeface="Tahoma" panose="020B0604030504040204" pitchFamily="34" charset="0"/>
              </a:rPr>
              <a:t>- пирамиданог је облика, у мезиодисталном правцу</a:t>
            </a:r>
          </a:p>
          <a:p>
            <a:pPr eaLnBrk="0" hangingPunct="0">
              <a:buClr>
                <a:srgbClr val="FF3300"/>
              </a:buClr>
            </a:pPr>
            <a:r>
              <a:rPr lang="sr-Cyrl-RS" altLang="sr-Latn-CS" sz="2000" b="1">
                <a:latin typeface="Times New Roman" panose="02020603050405020304" pitchFamily="18" charset="0"/>
                <a:cs typeface="Tahoma" panose="020B0604030504040204" pitchFamily="34" charset="0"/>
              </a:rPr>
              <a:t>- букоорално облик папиле варира (у зависности од површина 2 суседна</a:t>
            </a:r>
          </a:p>
          <a:p>
            <a:pPr eaLnBrk="0" hangingPunct="0">
              <a:buClr>
                <a:srgbClr val="FF3300"/>
              </a:buClr>
            </a:pPr>
            <a:r>
              <a:rPr lang="sr-Cyrl-RS" altLang="sr-Latn-CS" sz="2000" b="1">
                <a:latin typeface="Times New Roman" panose="02020603050405020304" pitchFamily="18" charset="0"/>
                <a:cs typeface="Tahoma" panose="020B0604030504040204" pitchFamily="34" charset="0"/>
              </a:rPr>
              <a:t>   зуба</a:t>
            </a:r>
          </a:p>
          <a:p>
            <a:pPr eaLnBrk="0" hangingPunct="0">
              <a:buClr>
                <a:srgbClr val="FF3300"/>
              </a:buClr>
            </a:pPr>
            <a:endParaRPr lang="sr-Cyrl-RS" altLang="sr-Latn-CS" sz="2000" b="1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/>
            <a:endParaRPr lang="sr-Latn-CS" altLang="en-US" sz="2000" b="1">
              <a:latin typeface="Times New Roman" panose="02020603050405020304" pitchFamily="18" charset="0"/>
              <a:cs typeface="Tahoma" panose="020B0604030504040204" pitchFamily="34" charset="0"/>
            </a:endParaRPr>
          </a:p>
        </p:txBody>
      </p:sp>
      <p:pic>
        <p:nvPicPr>
          <p:cNvPr id="1433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74" t="9772" r="26701" b="58978"/>
          <a:stretch>
            <a:fillRect/>
          </a:stretch>
        </p:blipFill>
        <p:spPr bwMode="auto">
          <a:xfrm>
            <a:off x="2052638" y="3140075"/>
            <a:ext cx="5635625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5"/>
          <p:cNvSpPr txBox="1">
            <a:spLocks noChangeArrowheads="1"/>
          </p:cNvSpPr>
          <p:nvPr/>
        </p:nvSpPr>
        <p:spPr bwMode="auto">
          <a:xfrm>
            <a:off x="280988" y="1057275"/>
            <a:ext cx="8542337" cy="527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buClr>
                <a:srgbClr val="FF3300"/>
              </a:buClr>
            </a:pPr>
            <a:r>
              <a:rPr lang="sr-Cyrl-RS" altLang="sr-Latn-CS" sz="2000" b="1" dirty="0">
                <a:solidFill>
                  <a:srgbClr val="1A8052"/>
                </a:solidFill>
                <a:latin typeface="Times New Roman" panose="02020603050405020304" pitchFamily="18" charset="0"/>
                <a:cs typeface="Tahoma" panose="020B0604030504040204" pitchFamily="34" charset="0"/>
              </a:rPr>
              <a:t>Припојна гингива</a:t>
            </a:r>
          </a:p>
          <a:p>
            <a:pPr eaLnBrk="0" hangingPunct="0">
              <a:buClr>
                <a:srgbClr val="FF3300"/>
              </a:buClr>
            </a:pPr>
            <a:r>
              <a:rPr lang="sr-Cyrl-RS" alt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- слободна гингива у апикалном смеру прелази у припојну</a:t>
            </a:r>
          </a:p>
          <a:p>
            <a:pPr eaLnBrk="0" hangingPunct="0">
              <a:buClr>
                <a:srgbClr val="FF3300"/>
              </a:buClr>
            </a:pPr>
            <a:r>
              <a:rPr lang="sr-Cyrl-RS" alt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- на вестибуларној страни у 50% видљива “гингивална бразда” </a:t>
            </a:r>
          </a:p>
          <a:p>
            <a:pPr eaLnBrk="0" hangingPunct="0">
              <a:buClr>
                <a:srgbClr val="FF3300"/>
              </a:buClr>
            </a:pPr>
            <a:endParaRPr lang="sr-Cyrl-RS" altLang="sr-Latn-CS" sz="20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>
              <a:buClr>
                <a:srgbClr val="FF3300"/>
              </a:buClr>
            </a:pPr>
            <a:endParaRPr lang="sr-Cyrl-RS" altLang="sr-Latn-CS" sz="20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>
              <a:buClr>
                <a:srgbClr val="FF3300"/>
              </a:buClr>
            </a:pPr>
            <a:endParaRPr lang="sr-Cyrl-RS" altLang="sr-Latn-CS" sz="20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>
              <a:buClr>
                <a:srgbClr val="FF3300"/>
              </a:buClr>
            </a:pPr>
            <a:endParaRPr lang="sr-Cyrl-RS" altLang="sr-Latn-CS" sz="20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>
              <a:buClr>
                <a:srgbClr val="FF3300"/>
              </a:buClr>
            </a:pPr>
            <a:endParaRPr lang="sr-Cyrl-RS" altLang="sr-Latn-CS" sz="20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>
              <a:buClr>
                <a:srgbClr val="FF3300"/>
              </a:buClr>
            </a:pPr>
            <a:endParaRPr lang="sr-Cyrl-RS" altLang="sr-Latn-CS" sz="20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>
              <a:buClr>
                <a:srgbClr val="FF3300"/>
              </a:buClr>
            </a:pPr>
            <a:endParaRPr lang="sr-Cyrl-RS" altLang="sr-Latn-CS" sz="20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>
              <a:buClr>
                <a:srgbClr val="FF3300"/>
              </a:buClr>
            </a:pPr>
            <a:endParaRPr lang="sr-Cyrl-RS" altLang="sr-Latn-CS" sz="20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>
              <a:buClr>
                <a:srgbClr val="FF3300"/>
              </a:buClr>
            </a:pPr>
            <a:endParaRPr lang="sr-Cyrl-RS" altLang="sr-Latn-CS" sz="2000" b="1" dirty="0">
              <a:latin typeface="Times New Roman" panose="02020603050405020304" pitchFamily="18" charset="0"/>
              <a:cs typeface="Tahoma" panose="020B0604030504040204" pitchFamily="34" charset="0"/>
            </a:endParaRPr>
          </a:p>
          <a:p>
            <a:pPr eaLnBrk="0" hangingPunct="0">
              <a:buClr>
                <a:srgbClr val="FF3300"/>
              </a:buClr>
            </a:pPr>
            <a:r>
              <a:rPr lang="sr-Cyrl-RS" alt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- од гингивалне бразде према апикално, пружа се до мукогингивалне </a:t>
            </a:r>
          </a:p>
          <a:p>
            <a:pPr eaLnBrk="0" hangingPunct="0">
              <a:buClr>
                <a:srgbClr val="FF3300"/>
              </a:buClr>
            </a:pPr>
            <a:r>
              <a:rPr lang="sr-Cyrl-RS" alt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 линије</a:t>
            </a:r>
          </a:p>
          <a:p>
            <a:pPr eaLnBrk="0" hangingPunct="0">
              <a:buClr>
                <a:srgbClr val="FF3300"/>
              </a:buClr>
            </a:pPr>
            <a:r>
              <a:rPr lang="sr-Cyrl-RS" alt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- непокретна је, угибљива (резилијентна)</a:t>
            </a:r>
          </a:p>
          <a:p>
            <a:pPr eaLnBrk="0" hangingPunct="0">
              <a:buClr>
                <a:srgbClr val="FF3300"/>
              </a:buClr>
            </a:pPr>
            <a:r>
              <a:rPr lang="sr-Cyrl-RS" alt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- садржи колагена влакна која обезбеђују приљубљеност гингиве уз зубе</a:t>
            </a:r>
          </a:p>
          <a:p>
            <a:pPr eaLnBrk="0" hangingPunct="0">
              <a:buClr>
                <a:srgbClr val="FF3300"/>
              </a:buClr>
            </a:pPr>
            <a:r>
              <a:rPr lang="sr-Cyrl-RS" altLang="sr-Latn-CS" sz="2000" b="1" dirty="0">
                <a:latin typeface="Times New Roman" panose="02020603050405020304" pitchFamily="18" charset="0"/>
                <a:cs typeface="Tahoma" panose="020B0604030504040204" pitchFamily="34" charset="0"/>
              </a:rPr>
              <a:t>  у току ингестије и спречавају апикалну миграцију припојног епитела</a:t>
            </a:r>
          </a:p>
        </p:txBody>
      </p:sp>
      <p:pic>
        <p:nvPicPr>
          <p:cNvPr id="1536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74" t="9772" r="26701" b="58978"/>
          <a:stretch>
            <a:fillRect/>
          </a:stretch>
        </p:blipFill>
        <p:spPr bwMode="auto">
          <a:xfrm>
            <a:off x="2052638" y="2135188"/>
            <a:ext cx="5635625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Line 9"/>
          <p:cNvSpPr>
            <a:spLocks noChangeShapeType="1"/>
          </p:cNvSpPr>
          <p:nvPr/>
        </p:nvSpPr>
        <p:spPr bwMode="auto">
          <a:xfrm rot="-4680000" flipH="1" flipV="1">
            <a:off x="5106988" y="2243138"/>
            <a:ext cx="1438275" cy="790575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en-US" altLang="en-US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364" name="Line 9"/>
          <p:cNvSpPr>
            <a:spLocks noChangeShapeType="1"/>
          </p:cNvSpPr>
          <p:nvPr/>
        </p:nvSpPr>
        <p:spPr bwMode="auto">
          <a:xfrm rot="1020000" flipH="1" flipV="1">
            <a:off x="5751513" y="3624263"/>
            <a:ext cx="1438275" cy="788987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endParaRPr lang="en-US" altLang="en-US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Aspect">
  <a:themeElements>
    <a:clrScheme name="">
      <a:dk1>
        <a:srgbClr val="000000"/>
      </a:dk1>
      <a:lt1>
        <a:srgbClr val="FFFFFF"/>
      </a:lt1>
      <a:dk2>
        <a:srgbClr val="69676D"/>
      </a:dk2>
      <a:lt2>
        <a:srgbClr val="C9C2D1"/>
      </a:lt2>
      <a:accent1>
        <a:srgbClr val="CEB966"/>
      </a:accent1>
      <a:accent2>
        <a:srgbClr val="57DDA0"/>
      </a:accent2>
      <a:accent3>
        <a:srgbClr val="FFFFFF"/>
      </a:accent3>
      <a:accent4>
        <a:srgbClr val="000000"/>
      </a:accent4>
      <a:accent5>
        <a:srgbClr val="E3D8B9"/>
      </a:accent5>
      <a:accent6>
        <a:srgbClr val="4DC68F"/>
      </a:accent6>
      <a:hlink>
        <a:srgbClr val="410082"/>
      </a:hlink>
      <a:folHlink>
        <a:srgbClr val="932968"/>
      </a:folHlink>
    </a:clrScheme>
    <a:fontScheme name="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spect 1">
        <a:dk1>
          <a:srgbClr val="000000"/>
        </a:dk1>
        <a:lt1>
          <a:srgbClr val="FFFFFF"/>
        </a:lt1>
        <a:dk2>
          <a:srgbClr val="69676D"/>
        </a:dk2>
        <a:lt2>
          <a:srgbClr val="C9C2D1"/>
        </a:lt2>
        <a:accent1>
          <a:srgbClr val="CEB966"/>
        </a:accent1>
        <a:accent2>
          <a:srgbClr val="57DDA0"/>
        </a:accent2>
        <a:accent3>
          <a:srgbClr val="FFFFFF"/>
        </a:accent3>
        <a:accent4>
          <a:srgbClr val="000000"/>
        </a:accent4>
        <a:accent5>
          <a:srgbClr val="E3D9B8"/>
        </a:accent5>
        <a:accent6>
          <a:srgbClr val="4EC891"/>
        </a:accent6>
        <a:hlink>
          <a:srgbClr val="410082"/>
        </a:hlink>
        <a:folHlink>
          <a:srgbClr val="93296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Aspect">
  <a:themeElements>
    <a:clrScheme name="">
      <a:dk1>
        <a:srgbClr val="000000"/>
      </a:dk1>
      <a:lt1>
        <a:srgbClr val="FFFFFF"/>
      </a:lt1>
      <a:dk2>
        <a:srgbClr val="69676D"/>
      </a:dk2>
      <a:lt2>
        <a:srgbClr val="C9C2D1"/>
      </a:lt2>
      <a:accent1>
        <a:srgbClr val="CEB966"/>
      </a:accent1>
      <a:accent2>
        <a:srgbClr val="57DDA0"/>
      </a:accent2>
      <a:accent3>
        <a:srgbClr val="FFFFFF"/>
      </a:accent3>
      <a:accent4>
        <a:srgbClr val="000000"/>
      </a:accent4>
      <a:accent5>
        <a:srgbClr val="E3D8B9"/>
      </a:accent5>
      <a:accent6>
        <a:srgbClr val="4DC68F"/>
      </a:accent6>
      <a:hlink>
        <a:srgbClr val="410082"/>
      </a:hlink>
      <a:folHlink>
        <a:srgbClr val="932968"/>
      </a:folHlink>
    </a:clrScheme>
    <a:fontScheme name="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Aspect 1">
        <a:dk1>
          <a:srgbClr val="000000"/>
        </a:dk1>
        <a:lt1>
          <a:srgbClr val="FFFFFF"/>
        </a:lt1>
        <a:dk2>
          <a:srgbClr val="69676D"/>
        </a:dk2>
        <a:lt2>
          <a:srgbClr val="C9C2D1"/>
        </a:lt2>
        <a:accent1>
          <a:srgbClr val="CEB966"/>
        </a:accent1>
        <a:accent2>
          <a:srgbClr val="57DDA0"/>
        </a:accent2>
        <a:accent3>
          <a:srgbClr val="FFFFFF"/>
        </a:accent3>
        <a:accent4>
          <a:srgbClr val="000000"/>
        </a:accent4>
        <a:accent5>
          <a:srgbClr val="E3D9B8"/>
        </a:accent5>
        <a:accent6>
          <a:srgbClr val="4EC891"/>
        </a:accent6>
        <a:hlink>
          <a:srgbClr val="410082"/>
        </a:hlink>
        <a:folHlink>
          <a:srgbClr val="93296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Aspect">
  <a:themeElements>
    <a:clrScheme name="">
      <a:dk1>
        <a:srgbClr val="000000"/>
      </a:dk1>
      <a:lt1>
        <a:srgbClr val="FFFFFF"/>
      </a:lt1>
      <a:dk2>
        <a:srgbClr val="69676D"/>
      </a:dk2>
      <a:lt2>
        <a:srgbClr val="C9C2D1"/>
      </a:lt2>
      <a:accent1>
        <a:srgbClr val="CEB966"/>
      </a:accent1>
      <a:accent2>
        <a:srgbClr val="57DDA0"/>
      </a:accent2>
      <a:accent3>
        <a:srgbClr val="FFFFFF"/>
      </a:accent3>
      <a:accent4>
        <a:srgbClr val="000000"/>
      </a:accent4>
      <a:accent5>
        <a:srgbClr val="E3D8B9"/>
      </a:accent5>
      <a:accent6>
        <a:srgbClr val="4DC68F"/>
      </a:accent6>
      <a:hlink>
        <a:srgbClr val="410082"/>
      </a:hlink>
      <a:folHlink>
        <a:srgbClr val="932968"/>
      </a:folHlink>
    </a:clrScheme>
    <a:fontScheme name="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Aspect 1">
        <a:dk1>
          <a:srgbClr val="000000"/>
        </a:dk1>
        <a:lt1>
          <a:srgbClr val="FFFFFF"/>
        </a:lt1>
        <a:dk2>
          <a:srgbClr val="69676D"/>
        </a:dk2>
        <a:lt2>
          <a:srgbClr val="C9C2D1"/>
        </a:lt2>
        <a:accent1>
          <a:srgbClr val="CEB966"/>
        </a:accent1>
        <a:accent2>
          <a:srgbClr val="57DDA0"/>
        </a:accent2>
        <a:accent3>
          <a:srgbClr val="FFFFFF"/>
        </a:accent3>
        <a:accent4>
          <a:srgbClr val="000000"/>
        </a:accent4>
        <a:accent5>
          <a:srgbClr val="E3D9B8"/>
        </a:accent5>
        <a:accent6>
          <a:srgbClr val="4EC891"/>
        </a:accent6>
        <a:hlink>
          <a:srgbClr val="410082"/>
        </a:hlink>
        <a:folHlink>
          <a:srgbClr val="93296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Aspect">
  <a:themeElements>
    <a:clrScheme name="">
      <a:dk1>
        <a:srgbClr val="000000"/>
      </a:dk1>
      <a:lt1>
        <a:srgbClr val="FFFFFF"/>
      </a:lt1>
      <a:dk2>
        <a:srgbClr val="69676D"/>
      </a:dk2>
      <a:lt2>
        <a:srgbClr val="C9C2D1"/>
      </a:lt2>
      <a:accent1>
        <a:srgbClr val="CEB966"/>
      </a:accent1>
      <a:accent2>
        <a:srgbClr val="57DDA0"/>
      </a:accent2>
      <a:accent3>
        <a:srgbClr val="FFFFFF"/>
      </a:accent3>
      <a:accent4>
        <a:srgbClr val="000000"/>
      </a:accent4>
      <a:accent5>
        <a:srgbClr val="E3D8B9"/>
      </a:accent5>
      <a:accent6>
        <a:srgbClr val="4DC68F"/>
      </a:accent6>
      <a:hlink>
        <a:srgbClr val="410082"/>
      </a:hlink>
      <a:folHlink>
        <a:srgbClr val="932968"/>
      </a:folHlink>
    </a:clrScheme>
    <a:fontScheme name="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Aspect 1">
        <a:dk1>
          <a:srgbClr val="000000"/>
        </a:dk1>
        <a:lt1>
          <a:srgbClr val="FFFFFF"/>
        </a:lt1>
        <a:dk2>
          <a:srgbClr val="69676D"/>
        </a:dk2>
        <a:lt2>
          <a:srgbClr val="C9C2D1"/>
        </a:lt2>
        <a:accent1>
          <a:srgbClr val="CEB966"/>
        </a:accent1>
        <a:accent2>
          <a:srgbClr val="57DDA0"/>
        </a:accent2>
        <a:accent3>
          <a:srgbClr val="FFFFFF"/>
        </a:accent3>
        <a:accent4>
          <a:srgbClr val="000000"/>
        </a:accent4>
        <a:accent5>
          <a:srgbClr val="E3D9B8"/>
        </a:accent5>
        <a:accent6>
          <a:srgbClr val="4EC891"/>
        </a:accent6>
        <a:hlink>
          <a:srgbClr val="410082"/>
        </a:hlink>
        <a:folHlink>
          <a:srgbClr val="93296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Aspect">
  <a:themeElements>
    <a:clrScheme name="">
      <a:dk1>
        <a:srgbClr val="000000"/>
      </a:dk1>
      <a:lt1>
        <a:srgbClr val="FFFFFF"/>
      </a:lt1>
      <a:dk2>
        <a:srgbClr val="69676D"/>
      </a:dk2>
      <a:lt2>
        <a:srgbClr val="C9C2D1"/>
      </a:lt2>
      <a:accent1>
        <a:srgbClr val="CEB966"/>
      </a:accent1>
      <a:accent2>
        <a:srgbClr val="57DDA0"/>
      </a:accent2>
      <a:accent3>
        <a:srgbClr val="FFFFFF"/>
      </a:accent3>
      <a:accent4>
        <a:srgbClr val="000000"/>
      </a:accent4>
      <a:accent5>
        <a:srgbClr val="E3D8B9"/>
      </a:accent5>
      <a:accent6>
        <a:srgbClr val="4DC68F"/>
      </a:accent6>
      <a:hlink>
        <a:srgbClr val="410082"/>
      </a:hlink>
      <a:folHlink>
        <a:srgbClr val="932968"/>
      </a:folHlink>
    </a:clrScheme>
    <a:fontScheme name="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Aspect 1">
        <a:dk1>
          <a:srgbClr val="000000"/>
        </a:dk1>
        <a:lt1>
          <a:srgbClr val="FFFFFF"/>
        </a:lt1>
        <a:dk2>
          <a:srgbClr val="69676D"/>
        </a:dk2>
        <a:lt2>
          <a:srgbClr val="C9C2D1"/>
        </a:lt2>
        <a:accent1>
          <a:srgbClr val="CEB966"/>
        </a:accent1>
        <a:accent2>
          <a:srgbClr val="57DDA0"/>
        </a:accent2>
        <a:accent3>
          <a:srgbClr val="FFFFFF"/>
        </a:accent3>
        <a:accent4>
          <a:srgbClr val="000000"/>
        </a:accent4>
        <a:accent5>
          <a:srgbClr val="E3D9B8"/>
        </a:accent5>
        <a:accent6>
          <a:srgbClr val="4EC891"/>
        </a:accent6>
        <a:hlink>
          <a:srgbClr val="410082"/>
        </a:hlink>
        <a:folHlink>
          <a:srgbClr val="93296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3176</TotalTime>
  <Pages>0</Pages>
  <Words>3334</Words>
  <Characters>0</Characters>
  <Application>Microsoft Office PowerPoint</Application>
  <DocSecurity>0</DocSecurity>
  <PresentationFormat>On-screen Show (4:3)</PresentationFormat>
  <Lines>0</Lines>
  <Paragraphs>523</Paragraphs>
  <Slides>52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52</vt:i4>
      </vt:variant>
    </vt:vector>
  </HeadingPairs>
  <TitlesOfParts>
    <vt:vector size="65" baseType="lpstr">
      <vt:lpstr>Arial</vt:lpstr>
      <vt:lpstr>Book Antiqua</vt:lpstr>
      <vt:lpstr>Calibri</vt:lpstr>
      <vt:lpstr>Tahoma</vt:lpstr>
      <vt:lpstr>Times New Roman</vt:lpstr>
      <vt:lpstr>Verdana</vt:lpstr>
      <vt:lpstr>Wingdings</vt:lpstr>
      <vt:lpstr>Wingdings 2</vt:lpstr>
      <vt:lpstr>Aspect</vt:lpstr>
      <vt:lpstr>1_Aspect</vt:lpstr>
      <vt:lpstr>2_Aspect</vt:lpstr>
      <vt:lpstr>4_Aspect</vt:lpstr>
      <vt:lpstr>3_Aspect</vt:lpstr>
      <vt:lpstr>Факултет медицинских наука Универзитет у Крагујевцу</vt:lpstr>
      <vt:lpstr>Потпорни апарат зуба (parodoncijum)</vt:lpstr>
      <vt:lpstr>Орална слузокожа</vt:lpstr>
      <vt:lpstr>Gingiva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Алвеоларна кост</vt:lpstr>
      <vt:lpstr>Алвеоларна кост</vt:lpstr>
      <vt:lpstr>Денталне структуре</vt:lpstr>
      <vt:lpstr>Периодонцијум  </vt:lpstr>
      <vt:lpstr>PowerPoint Presentation</vt:lpstr>
      <vt:lpstr>Периодонцијум  </vt:lpstr>
      <vt:lpstr>PowerPoint Presentation</vt:lpstr>
      <vt:lpstr>PowerPoint Presentation</vt:lpstr>
      <vt:lpstr>PowerPoint Presentation</vt:lpstr>
      <vt:lpstr>PowerPoint Presentation</vt:lpstr>
      <vt:lpstr>Функције периодонцијума </vt:lpstr>
      <vt:lpstr>ПОСЕБНЕ АНАТОМСКЕ СТРУКТУРЕ ЗУБА</vt:lpstr>
      <vt:lpstr>PowerPoint Presentation</vt:lpstr>
      <vt:lpstr>ПОСЕБНЕ АНАТОМСКЕ СТРУКТУРЕ ЗУБА</vt:lpstr>
      <vt:lpstr>а)  КВРЖИЦА (CUSPIS)</vt:lpstr>
      <vt:lpstr>ПОСЕБНЕ АНАТОМСКЕ СТРУКТУРЕ ЗУБА</vt:lpstr>
      <vt:lpstr>PowerPoint Presentation</vt:lpstr>
      <vt:lpstr>ПОСЕБНЕ АНАТОМСКЕ СТРУКТУРЕ ЗУБА</vt:lpstr>
      <vt:lpstr>PowerPoint Presentation</vt:lpstr>
      <vt:lpstr>ПОСЕБНЕ АНАТОМСКЕ СТРУКТУРЕ ЗУБА</vt:lpstr>
      <vt:lpstr>ПОСЕБНЕ АНАТОМСКЕ СТРУКТУРЕ ЗУБА</vt:lpstr>
      <vt:lpstr>ПОСЕБНЕ АНАТОМСКЕ СТРУКТУРЕ ЗУБА</vt:lpstr>
      <vt:lpstr>ПОСЕБНЕ АНАТОМСКЕ СТРУКТУРЕ ЗУБА</vt:lpstr>
      <vt:lpstr>ПОСЕБНЕ АНАТОМСКЕ СТРУКТУРЕ ЗУБА</vt:lpstr>
      <vt:lpstr>ПОСЕБНЕ АНАТОМСКЕ СТРУКТУРЕ ЗУБА</vt:lpstr>
      <vt:lpstr>ПОСЕБНЕ АНАТОМСКЕ СТРУКТУРЕ ЗУБА</vt:lpstr>
      <vt:lpstr>PowerPoint Presentation</vt:lpstr>
      <vt:lpstr>PowerPoint Presentation</vt:lpstr>
      <vt:lpstr>PowerPoint Presentation</vt:lpstr>
      <vt:lpstr>ПОСЕБНЕ АНАТОМСКЕ СТРУКТУРЕ ЗУБА</vt:lpstr>
      <vt:lpstr>ПОСЕБНЕ АНАТОМСКЕ СТРУКТУРЕ ЗУБА</vt:lpstr>
      <vt:lpstr>ПОСЕБНЕ АНАТОМСКЕ СТРУКТУРЕ ЗУБА</vt:lpstr>
      <vt:lpstr>ПОСЕБНЕ АНАТОМСКЕ СТРУКТУРЕ ЗУБА</vt:lpstr>
      <vt:lpstr>ПОСЕБНЕ АНАТОМСКЕ СТРУКТУРЕ ЗУБА</vt:lpstr>
      <vt:lpstr>ПОСЕБНЕ АНАТОМСКЕ СТРУКТУРЕ ЗУБА</vt:lpstr>
      <vt:lpstr>ПОСЕБНЕ АНАТОМСКЕ СТРУКТУРЕ ЗУБА</vt:lpstr>
      <vt:lpstr>ПОСЕБНЕ АНАТОМСКЕ СТРУКТУРЕ ЗУБА</vt:lpstr>
      <vt:lpstr>ПОСЕБНЕ АНАТОМСКЕ СТРУКТУРЕ ЗУБА</vt:lpstr>
      <vt:lpstr>ПОСЕБНЕ АНАТОМСКЕ СТРУКТУРЕ ЗУБА</vt:lpstr>
      <vt:lpstr>ПОСЕБНЕ АНАТОМСКЕ СТРУКТУРЕ ЗУБА</vt:lpstr>
      <vt:lpstr>ПОСЕБНЕ АНАТОМСКЕ СТРУКТУРЕ ЗУБА</vt:lpstr>
      <vt:lpstr>ПОСЕБНЕ АНАТОМСКЕ СТРУКТУРЕ ЗУБА</vt:lpstr>
      <vt:lpstr>ПОСЕБНЕ АНАТОМСКЕ СТРУКТУРЕ ЗУБА</vt:lpstr>
    </vt:vector>
  </TitlesOfParts>
  <Manager/>
  <Company>TOSHIBA</Company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Vista</dc:creator>
  <cp:keywords/>
  <dc:description/>
  <cp:lastModifiedBy>Ivana Macuzic</cp:lastModifiedBy>
  <cp:revision>319</cp:revision>
  <dcterms:created xsi:type="dcterms:W3CDTF">2010-03-27T11:08:00Z</dcterms:created>
  <dcterms:modified xsi:type="dcterms:W3CDTF">2023-11-09T01:29:49Z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1033-10.1.0.5783</vt:lpwstr>
  </property>
</Properties>
</file>